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sldIdLst>
    <p:sldId id="257" r:id="rId2"/>
    <p:sldId id="258" r:id="rId3"/>
    <p:sldId id="262" r:id="rId4"/>
    <p:sldId id="259" r:id="rId5"/>
    <p:sldId id="263" r:id="rId6"/>
    <p:sldId id="264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94"/>
    <p:restoredTop sz="96115"/>
  </p:normalViewPr>
  <p:slideViewPr>
    <p:cSldViewPr snapToGrid="0" snapToObjects="1">
      <p:cViewPr varScale="1">
        <p:scale>
          <a:sx n="85" d="100"/>
          <a:sy n="85" d="100"/>
        </p:scale>
        <p:origin x="208" y="8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967C3-7739-5841-97C9-F614253DC7DD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E0A5-DA2C-9247-BC45-68C402FAB4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547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967C3-7739-5841-97C9-F614253DC7DD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E0A5-DA2C-9247-BC45-68C402FAB4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3115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967C3-7739-5841-97C9-F614253DC7DD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E0A5-DA2C-9247-BC45-68C402FAB4A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508913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967C3-7739-5841-97C9-F614253DC7DD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E0A5-DA2C-9247-BC45-68C402FAB4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8229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967C3-7739-5841-97C9-F614253DC7DD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E0A5-DA2C-9247-BC45-68C402FAB4A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86859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967C3-7739-5841-97C9-F614253DC7DD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E0A5-DA2C-9247-BC45-68C402FAB4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87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967C3-7739-5841-97C9-F614253DC7DD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E0A5-DA2C-9247-BC45-68C402FAB4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747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967C3-7739-5841-97C9-F614253DC7DD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E0A5-DA2C-9247-BC45-68C402FAB4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55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967C3-7739-5841-97C9-F614253DC7DD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E0A5-DA2C-9247-BC45-68C402FAB4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672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967C3-7739-5841-97C9-F614253DC7DD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E0A5-DA2C-9247-BC45-68C402FAB4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38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967C3-7739-5841-97C9-F614253DC7DD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E0A5-DA2C-9247-BC45-68C402FAB4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89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967C3-7739-5841-97C9-F614253DC7DD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E0A5-DA2C-9247-BC45-68C402FAB4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9423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967C3-7739-5841-97C9-F614253DC7DD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E0A5-DA2C-9247-BC45-68C402FAB4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130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967C3-7739-5841-97C9-F614253DC7DD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E0A5-DA2C-9247-BC45-68C402FAB4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015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967C3-7739-5841-97C9-F614253DC7DD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E0A5-DA2C-9247-BC45-68C402FAB4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329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20E0A5-DA2C-9247-BC45-68C402FAB4A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967C3-7739-5841-97C9-F614253DC7DD}" type="datetimeFigureOut">
              <a:rPr lang="en-US" smtClean="0"/>
              <a:t>4/24/21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034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0967C3-7739-5841-97C9-F614253DC7DD}" type="datetimeFigureOut">
              <a:rPr lang="en-US" smtClean="0"/>
              <a:t>4/24/21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A20E0A5-DA2C-9247-BC45-68C402FAB4A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910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EC236-1898-8942-BAE5-95C9D370E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2911"/>
            <a:ext cx="10515600" cy="70693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Predict-Observe-Explain (POE)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19A6FE-CE1A-1448-9F91-BC44514209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621" y="1061546"/>
            <a:ext cx="11319641" cy="5633544"/>
          </a:xfrm>
        </p:spPr>
        <p:txBody>
          <a:bodyPr>
            <a:normAutofit/>
          </a:bodyPr>
          <a:lstStyle/>
          <a:p>
            <a:r>
              <a:rPr lang="en-US" sz="2400" dirty="0"/>
              <a:t>Implemented at the end of every unit (5 total)</a:t>
            </a:r>
          </a:p>
          <a:p>
            <a:r>
              <a:rPr lang="en-US" sz="2400" dirty="0"/>
              <a:t>Conceptual assignments / Understanding the WHY? </a:t>
            </a:r>
          </a:p>
          <a:p>
            <a:r>
              <a:rPr lang="en-US" sz="2400" dirty="0"/>
              <a:t>Thematic (Focus on homeostasis)</a:t>
            </a:r>
          </a:p>
          <a:p>
            <a:r>
              <a:rPr lang="en-US" sz="2400" dirty="0"/>
              <a:t>Why, What, and How behind physiological functions</a:t>
            </a:r>
          </a:p>
          <a:p>
            <a:r>
              <a:rPr lang="en-US" sz="2400" dirty="0"/>
              <a:t>Three sections:</a:t>
            </a:r>
          </a:p>
          <a:p>
            <a:pPr lvl="1"/>
            <a:r>
              <a:rPr lang="en-US" sz="2400" dirty="0"/>
              <a:t>Predict (Read the scenario/driving questions &amp; Generate hypotheses and predictions)</a:t>
            </a:r>
          </a:p>
          <a:p>
            <a:pPr lvl="1"/>
            <a:r>
              <a:rPr lang="en-US" sz="2400" dirty="0"/>
              <a:t>Observe (Analyze the data, answer analysis questions, &amp; record scientific observations)</a:t>
            </a:r>
          </a:p>
          <a:p>
            <a:pPr lvl="1"/>
            <a:r>
              <a:rPr lang="en-US" sz="2400" dirty="0"/>
              <a:t>Explain (Final comprehensive explanation of the scenario/ In-depth answer for the driving questions) </a:t>
            </a:r>
          </a:p>
        </p:txBody>
      </p:sp>
    </p:spTree>
    <p:extLst>
      <p:ext uri="{BB962C8B-B14F-4D97-AF65-F5344CB8AC3E}">
        <p14:creationId xmlns:p14="http://schemas.microsoft.com/office/powerpoint/2010/main" val="1002645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EB15ED-3AF2-7247-BCB7-1DFBC339D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3387"/>
            <a:ext cx="10515600" cy="78050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Weekend Tasks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6F021E-9DAE-4F4E-A7CD-4A388AE9A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03586"/>
            <a:ext cx="10515600" cy="5073377"/>
          </a:xfrm>
        </p:spPr>
        <p:txBody>
          <a:bodyPr>
            <a:normAutofit/>
          </a:bodyPr>
          <a:lstStyle/>
          <a:p>
            <a:r>
              <a:rPr lang="en-US" sz="2400" dirty="0"/>
              <a:t>Print the Unit 1 POE Activity &amp; POE Student Instructions</a:t>
            </a:r>
          </a:p>
          <a:p>
            <a:r>
              <a:rPr lang="en-US" sz="2400" dirty="0"/>
              <a:t>Read through the entire instructions</a:t>
            </a:r>
          </a:p>
          <a:p>
            <a:r>
              <a:rPr lang="en-US" sz="2400" dirty="0"/>
              <a:t>Complete ONLY the first page of the POE</a:t>
            </a:r>
          </a:p>
          <a:p>
            <a:r>
              <a:rPr lang="en-US" sz="2400" dirty="0"/>
              <a:t>Read the scenario</a:t>
            </a:r>
          </a:p>
          <a:p>
            <a:r>
              <a:rPr lang="en-US" sz="2400" dirty="0"/>
              <a:t>Read the driving questions</a:t>
            </a:r>
          </a:p>
          <a:p>
            <a:r>
              <a:rPr lang="en-US" sz="2400" dirty="0"/>
              <a:t>Generate hypotheses, predictions, and potential answers</a:t>
            </a:r>
          </a:p>
          <a:p>
            <a:r>
              <a:rPr lang="en-US" sz="2400" dirty="0"/>
              <a:t>Be prepared to share ideas in class next week</a:t>
            </a:r>
          </a:p>
        </p:txBody>
      </p:sp>
    </p:spTree>
    <p:extLst>
      <p:ext uri="{BB962C8B-B14F-4D97-AF65-F5344CB8AC3E}">
        <p14:creationId xmlns:p14="http://schemas.microsoft.com/office/powerpoint/2010/main" val="2115364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AD59C4A-D399-4A49-A546-7C7323C156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4398" y="249002"/>
            <a:ext cx="10078284" cy="6412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113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0F795-B176-8F49-A95E-8F0DF706D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5432" y="153022"/>
            <a:ext cx="8596668" cy="663615"/>
          </a:xfrm>
        </p:spPr>
        <p:txBody>
          <a:bodyPr>
            <a:noAutofit/>
          </a:bodyPr>
          <a:lstStyle/>
          <a:p>
            <a:pPr algn="ctr"/>
            <a:r>
              <a:rPr lang="en-US" sz="4000" dirty="0">
                <a:solidFill>
                  <a:srgbClr val="0070C0"/>
                </a:solidFill>
              </a:rPr>
              <a:t>Today’s Class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C55FFB-4ECB-BF46-8642-737D1C7E16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076446"/>
            <a:ext cx="9531538" cy="5254905"/>
          </a:xfrm>
        </p:spPr>
        <p:txBody>
          <a:bodyPr>
            <a:normAutofit/>
          </a:bodyPr>
          <a:lstStyle/>
          <a:p>
            <a:r>
              <a:rPr lang="en-US" sz="2200" dirty="0"/>
              <a:t>Overview of scenario and driving questions</a:t>
            </a:r>
          </a:p>
          <a:p>
            <a:r>
              <a:rPr lang="en-US" sz="2200" dirty="0"/>
              <a:t>Focusing on the Data, Analysis Questions, Observations, and Explanations</a:t>
            </a:r>
          </a:p>
          <a:p>
            <a:r>
              <a:rPr lang="en-US" sz="2200" dirty="0"/>
              <a:t>Breakout rooms (20-25 minutes)</a:t>
            </a:r>
          </a:p>
          <a:p>
            <a:r>
              <a:rPr lang="en-US" sz="2200" dirty="0"/>
              <a:t>Pick a note taker and speaker</a:t>
            </a:r>
          </a:p>
          <a:p>
            <a:r>
              <a:rPr lang="en-US" sz="2200" dirty="0"/>
              <a:t>Carefully analyze the data provided</a:t>
            </a:r>
          </a:p>
          <a:p>
            <a:r>
              <a:rPr lang="en-US" sz="2200" dirty="0"/>
              <a:t>How does the data help explain the scenario (Driving Questions)</a:t>
            </a:r>
          </a:p>
          <a:p>
            <a:r>
              <a:rPr lang="en-US" sz="2200" dirty="0"/>
              <a:t>Interact with the data/ Answer analysis questions</a:t>
            </a:r>
          </a:p>
          <a:p>
            <a:r>
              <a:rPr lang="en-US" sz="2200" dirty="0"/>
              <a:t>Add in notes or highlight important information</a:t>
            </a:r>
          </a:p>
          <a:p>
            <a:r>
              <a:rPr lang="en-US" sz="2200" dirty="0"/>
              <a:t>Record observations based on your analysis</a:t>
            </a:r>
          </a:p>
          <a:p>
            <a:r>
              <a:rPr lang="en-US" sz="2200" dirty="0"/>
              <a:t>Observations should aid in your final explanations</a:t>
            </a:r>
          </a:p>
        </p:txBody>
      </p:sp>
    </p:spTree>
    <p:extLst>
      <p:ext uri="{BB962C8B-B14F-4D97-AF65-F5344CB8AC3E}">
        <p14:creationId xmlns:p14="http://schemas.microsoft.com/office/powerpoint/2010/main" val="903216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85825F-8B24-4B44-804A-D370CE631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56238"/>
            <a:ext cx="8596668" cy="6604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Breakout Room Tasks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CC4A07-81C1-CE46-A9A4-318F29100E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972273"/>
            <a:ext cx="9693582" cy="5069089"/>
          </a:xfrm>
        </p:spPr>
        <p:txBody>
          <a:bodyPr/>
          <a:lstStyle/>
          <a:p>
            <a:r>
              <a:rPr lang="en-US" sz="2600" dirty="0"/>
              <a:t>Write down the names of all your group members</a:t>
            </a:r>
          </a:p>
          <a:p>
            <a:r>
              <a:rPr lang="en-US" sz="2600" dirty="0"/>
              <a:t>Complete the entire data/analysis questions section</a:t>
            </a:r>
          </a:p>
          <a:p>
            <a:r>
              <a:rPr lang="en-US" sz="2600" dirty="0"/>
              <a:t>Record at least 10 observations</a:t>
            </a:r>
          </a:p>
          <a:p>
            <a:r>
              <a:rPr lang="en-US" sz="2600" dirty="0"/>
              <a:t>Rate each group member 1-5 based on contribution to the breakout group discussion</a:t>
            </a:r>
          </a:p>
          <a:p>
            <a:r>
              <a:rPr lang="en-US" sz="2600" dirty="0"/>
              <a:t>Pick a speaker/note taker &amp; remember group #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751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9540A-7EC5-154B-984E-7C65DFBE2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5127" y="135038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0070C0"/>
                </a:solidFill>
              </a:rPr>
              <a:t>Final Explanations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8A8B6D-4052-9D49-8114-99FC532E9B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053296"/>
            <a:ext cx="9948226" cy="5440101"/>
          </a:xfrm>
        </p:spPr>
        <p:txBody>
          <a:bodyPr/>
          <a:lstStyle/>
          <a:p>
            <a:r>
              <a:rPr lang="en-US" sz="2200" dirty="0"/>
              <a:t>Complete the one page explanation</a:t>
            </a:r>
          </a:p>
          <a:p>
            <a:r>
              <a:rPr lang="en-US" sz="2200" dirty="0"/>
              <a:t>1-2 paragraphs longs (typed or written)</a:t>
            </a:r>
          </a:p>
          <a:p>
            <a:r>
              <a:rPr lang="en-US" sz="2200" dirty="0"/>
              <a:t>Take about 10-15 minutes</a:t>
            </a:r>
          </a:p>
          <a:p>
            <a:r>
              <a:rPr lang="en-US" sz="2200" dirty="0"/>
              <a:t>Include data as evidence for your claims</a:t>
            </a:r>
          </a:p>
          <a:p>
            <a:r>
              <a:rPr lang="en-US" sz="2200" dirty="0"/>
              <a:t>Submit the ONE page explanation on </a:t>
            </a:r>
            <a:r>
              <a:rPr lang="en-US" sz="2200" dirty="0" err="1"/>
              <a:t>bblearn</a:t>
            </a:r>
            <a:r>
              <a:rPr lang="en-US" sz="2200" dirty="0"/>
              <a:t> (POE submission folder)</a:t>
            </a:r>
          </a:p>
          <a:p>
            <a:r>
              <a:rPr lang="en-US" sz="2200" dirty="0"/>
              <a:t>Include your group members names an ratings</a:t>
            </a:r>
          </a:p>
          <a:p>
            <a:r>
              <a:rPr lang="en-US" sz="2200" dirty="0"/>
              <a:t>Participation grade is based on breakout room contribution ratings and final explanations</a:t>
            </a:r>
          </a:p>
          <a:p>
            <a:r>
              <a:rPr lang="en-US" sz="2200" dirty="0"/>
              <a:t>DUE at the end of the day by 11:59pm</a:t>
            </a:r>
          </a:p>
        </p:txBody>
      </p:sp>
    </p:spTree>
    <p:extLst>
      <p:ext uri="{BB962C8B-B14F-4D97-AF65-F5344CB8AC3E}">
        <p14:creationId xmlns:p14="http://schemas.microsoft.com/office/powerpoint/2010/main" val="487730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B51B2-16DA-DF4D-BFCD-3E0E3DDB4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5516" y="23150"/>
            <a:ext cx="8596668" cy="706056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rgbClr val="0070C0"/>
                </a:solidFill>
              </a:rPr>
              <a:t>Writing Your Final Explanations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29CDF7-CA78-634D-A8A1-CCC28A621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3" y="1122744"/>
            <a:ext cx="9496813" cy="5735256"/>
          </a:xfrm>
        </p:spPr>
        <p:txBody>
          <a:bodyPr>
            <a:normAutofit/>
          </a:bodyPr>
          <a:lstStyle/>
          <a:p>
            <a:r>
              <a:rPr lang="en-US" sz="2200" dirty="0"/>
              <a:t>Goal is to scientifically explain the scenario</a:t>
            </a:r>
          </a:p>
          <a:p>
            <a:r>
              <a:rPr lang="en-US" sz="2200" dirty="0"/>
              <a:t>Answer the driving questions </a:t>
            </a:r>
          </a:p>
          <a:p>
            <a:r>
              <a:rPr lang="en-US" sz="2200" dirty="0"/>
              <a:t>Use the data you analyzed and the observations to provide evidence for your answers</a:t>
            </a:r>
          </a:p>
          <a:p>
            <a:r>
              <a:rPr lang="en-US" sz="2200" dirty="0"/>
              <a:t>Describe homeostasis and how normal conditions were affected in this scenario</a:t>
            </a:r>
          </a:p>
          <a:p>
            <a:r>
              <a:rPr lang="en-US" sz="2200" dirty="0"/>
              <a:t>Use terminology from lecture and the data section in your explanations</a:t>
            </a:r>
          </a:p>
          <a:p>
            <a:r>
              <a:rPr lang="en-US" sz="2200" dirty="0"/>
              <a:t>Support your answers with data about Emmet </a:t>
            </a:r>
          </a:p>
          <a:p>
            <a:r>
              <a:rPr lang="en-US" sz="2200" dirty="0"/>
              <a:t>Refer to the data charts, tables, and graphics in your explanation</a:t>
            </a:r>
          </a:p>
          <a:p>
            <a:r>
              <a:rPr lang="en-US" sz="2200" dirty="0"/>
              <a:t>Due at the end of the day via bblearn </a:t>
            </a:r>
          </a:p>
          <a:p>
            <a:r>
              <a:rPr lang="en-US" sz="2200" dirty="0"/>
              <a:t>Group members names and ratings 1-5</a:t>
            </a:r>
          </a:p>
          <a:p>
            <a:pPr marL="0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703413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D221B-912D-C04A-BBA0-548BC6044B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0793" y="92275"/>
            <a:ext cx="8596668" cy="6604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Explanation Checklist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D2AE25-CDA0-594F-9EAB-6B40A03985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9540" y="752676"/>
            <a:ext cx="10700582" cy="601305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Emmet’s Fasted BG level: 110mg/dL</a:t>
            </a:r>
          </a:p>
          <a:p>
            <a:r>
              <a:rPr lang="en-US" dirty="0"/>
              <a:t>2hrs. post insulin shot 40mg/dL (Hypoglycemia Fasted &lt;60mg/dL)</a:t>
            </a:r>
          </a:p>
          <a:p>
            <a:r>
              <a:rPr lang="en-US" dirty="0"/>
              <a:t>Post gummy bear consumption 115mg/dL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Important pancreatic cells:</a:t>
            </a:r>
          </a:p>
          <a:p>
            <a:pPr lvl="1"/>
            <a:r>
              <a:rPr lang="en-US" dirty="0"/>
              <a:t>Alpha cells: insulin</a:t>
            </a:r>
          </a:p>
          <a:p>
            <a:pPr lvl="1"/>
            <a:r>
              <a:rPr lang="en-US" dirty="0"/>
              <a:t>Beta cells: glucagon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r>
              <a:rPr lang="en-US" dirty="0"/>
              <a:t>Pancreas/Pancreatic Cells/Cell Secretions (Receptor, Control Center, Effector)</a:t>
            </a:r>
          </a:p>
          <a:p>
            <a:endParaRPr lang="en-US" dirty="0"/>
          </a:p>
          <a:p>
            <a:r>
              <a:rPr lang="en-US" dirty="0"/>
              <a:t>Chart comparison of Type I and II diabetes:</a:t>
            </a:r>
          </a:p>
          <a:p>
            <a:pPr lvl="1"/>
            <a:r>
              <a:rPr lang="en-US" dirty="0"/>
              <a:t>Age of onset</a:t>
            </a:r>
          </a:p>
          <a:p>
            <a:pPr lvl="1"/>
            <a:r>
              <a:rPr lang="en-US" dirty="0"/>
              <a:t>Issues with insulin (not producing vs resistance)</a:t>
            </a:r>
          </a:p>
          <a:p>
            <a:pPr lvl="1"/>
            <a:r>
              <a:rPr lang="en-US" dirty="0"/>
              <a:t>Glucagon resistance in Type I</a:t>
            </a:r>
          </a:p>
          <a:p>
            <a:pPr lvl="1"/>
            <a:r>
              <a:rPr lang="en-US" dirty="0"/>
              <a:t>Symptoms and causes of hypoglycemia and hyperglycemia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r>
              <a:rPr lang="en-US" dirty="0"/>
              <a:t>Homeostasis disruption due to insulin medication (double dosage)</a:t>
            </a:r>
          </a:p>
          <a:p>
            <a:r>
              <a:rPr lang="en-US" dirty="0"/>
              <a:t>Normal homeostasis vs Emmet’s condition/scenario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14898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{567FAA3C-CB52-E142-98B1-021F89221E79}tf10001060</Template>
  <TotalTime>7127</TotalTime>
  <Words>524</Words>
  <Application>Microsoft Macintosh PowerPoint</Application>
  <PresentationFormat>Widescreen</PresentationFormat>
  <Paragraphs>72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Facet</vt:lpstr>
      <vt:lpstr>Predict-Observe-Explain (POE) Activities</vt:lpstr>
      <vt:lpstr>Weekend Tasks</vt:lpstr>
      <vt:lpstr>PowerPoint Presentation</vt:lpstr>
      <vt:lpstr>Today’s Class</vt:lpstr>
      <vt:lpstr>Breakout Room Tasks</vt:lpstr>
      <vt:lpstr>Final Explanations</vt:lpstr>
      <vt:lpstr>Writing Your Final Explanations</vt:lpstr>
      <vt:lpstr>Explanation Checklist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Sammi Moore</dc:creator>
  <cp:lastModifiedBy>Sammi Moore</cp:lastModifiedBy>
  <cp:revision>45</cp:revision>
  <dcterms:created xsi:type="dcterms:W3CDTF">2021-01-25T23:16:41Z</dcterms:created>
  <dcterms:modified xsi:type="dcterms:W3CDTF">2021-04-24T22:15:30Z</dcterms:modified>
</cp:coreProperties>
</file>