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8" r:id="rId1"/>
  </p:sldMasterIdLst>
  <p:notesMasterIdLst>
    <p:notesMasterId r:id="rId10"/>
  </p:notesMasterIdLst>
  <p:handoutMasterIdLst>
    <p:handoutMasterId r:id="rId11"/>
  </p:handoutMasterIdLst>
  <p:sldIdLst>
    <p:sldId id="272" r:id="rId2"/>
    <p:sldId id="270" r:id="rId3"/>
    <p:sldId id="271" r:id="rId4"/>
    <p:sldId id="273" r:id="rId5"/>
    <p:sldId id="261" r:id="rId6"/>
    <p:sldId id="267" r:id="rId7"/>
    <p:sldId id="268" r:id="rId8"/>
    <p:sldId id="262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924" y="4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5" d="100"/>
          <a:sy n="65" d="100"/>
        </p:scale>
        <p:origin x="3154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96A5C4-B21F-4DC4-A755-0667DBBE054F}" type="doc">
      <dgm:prSet loTypeId="urn:microsoft.com/office/officeart/2008/layout/LinedList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B3BF9C84-C73A-4DAA-9C20-3DDBB14454FF}">
      <dgm:prSet/>
      <dgm:spPr/>
      <dgm:t>
        <a:bodyPr/>
        <a:lstStyle/>
        <a:p>
          <a:r>
            <a:rPr lang="en-US" dirty="0"/>
            <a:t>The visible light spectrum is the range of wavelengths that the human eye can see. </a:t>
          </a:r>
        </a:p>
      </dgm:t>
    </dgm:pt>
    <dgm:pt modelId="{EAC094BF-2847-4340-858E-0517C8A79A1E}" type="parTrans" cxnId="{F375E77C-54A5-4ED8-9B77-A767F12BFE65}">
      <dgm:prSet/>
      <dgm:spPr/>
      <dgm:t>
        <a:bodyPr/>
        <a:lstStyle/>
        <a:p>
          <a:endParaRPr lang="en-US"/>
        </a:p>
      </dgm:t>
    </dgm:pt>
    <dgm:pt modelId="{67C7C4F0-8999-46D0-A34F-1ADA50442230}" type="sibTrans" cxnId="{F375E77C-54A5-4ED8-9B77-A767F12BFE65}">
      <dgm:prSet/>
      <dgm:spPr/>
      <dgm:t>
        <a:bodyPr/>
        <a:lstStyle/>
        <a:p>
          <a:endParaRPr lang="en-US"/>
        </a:p>
      </dgm:t>
    </dgm:pt>
    <dgm:pt modelId="{2AE02DA3-7C8C-421E-AEDC-647980E1077C}">
      <dgm:prSet/>
      <dgm:spPr/>
      <dgm:t>
        <a:bodyPr/>
        <a:lstStyle/>
        <a:p>
          <a:r>
            <a:rPr lang="en-US" dirty="0"/>
            <a:t>Range is subdivided into smaller regions, each corresponding to the different colors we can see.</a:t>
          </a:r>
        </a:p>
      </dgm:t>
    </dgm:pt>
    <dgm:pt modelId="{D466F83F-83C9-48C7-9735-DD21BD3A2DD3}" type="parTrans" cxnId="{9A84CBEB-8236-4456-B1CF-608FD4D5A3FE}">
      <dgm:prSet/>
      <dgm:spPr/>
      <dgm:t>
        <a:bodyPr/>
        <a:lstStyle/>
        <a:p>
          <a:endParaRPr lang="en-US"/>
        </a:p>
      </dgm:t>
    </dgm:pt>
    <dgm:pt modelId="{6B27F0B2-1A69-4734-A3F2-5FC0DA89D112}" type="sibTrans" cxnId="{9A84CBEB-8236-4456-B1CF-608FD4D5A3FE}">
      <dgm:prSet/>
      <dgm:spPr/>
      <dgm:t>
        <a:bodyPr/>
        <a:lstStyle/>
        <a:p>
          <a:endParaRPr lang="en-US"/>
        </a:p>
      </dgm:t>
    </dgm:pt>
    <dgm:pt modelId="{C82A9A17-5FB6-4B06-B8F1-D0DFCED6F2BB}">
      <dgm:prSet/>
      <dgm:spPr/>
      <dgm:t>
        <a:bodyPr/>
        <a:lstStyle/>
        <a:p>
          <a:r>
            <a:rPr lang="en-US" dirty="0"/>
            <a:t>All objects that we see reflect colors they cannot absorb. White objects reflect all colors, and black objects absorb all colors. </a:t>
          </a:r>
        </a:p>
      </dgm:t>
    </dgm:pt>
    <dgm:pt modelId="{9E3A9F2C-AD4E-4688-AFA8-B0E9FA4B1AE4}" type="parTrans" cxnId="{06CDB199-04DE-4C1A-BCD6-8ACDC3F32478}">
      <dgm:prSet/>
      <dgm:spPr/>
      <dgm:t>
        <a:bodyPr/>
        <a:lstStyle/>
        <a:p>
          <a:endParaRPr lang="en-US"/>
        </a:p>
      </dgm:t>
    </dgm:pt>
    <dgm:pt modelId="{B3BAA970-CA1A-466C-9A9C-44B3E4674CA1}" type="sibTrans" cxnId="{06CDB199-04DE-4C1A-BCD6-8ACDC3F32478}">
      <dgm:prSet/>
      <dgm:spPr/>
      <dgm:t>
        <a:bodyPr/>
        <a:lstStyle/>
        <a:p>
          <a:endParaRPr lang="en-US"/>
        </a:p>
      </dgm:t>
    </dgm:pt>
    <dgm:pt modelId="{F08B2B66-2F3F-4A1F-93F9-36B4E8495BEE}" type="pres">
      <dgm:prSet presAssocID="{5A96A5C4-B21F-4DC4-A755-0667DBBE054F}" presName="vert0" presStyleCnt="0">
        <dgm:presLayoutVars>
          <dgm:dir/>
          <dgm:animOne val="branch"/>
          <dgm:animLvl val="lvl"/>
        </dgm:presLayoutVars>
      </dgm:prSet>
      <dgm:spPr/>
      <dgm:t>
        <a:bodyPr/>
        <a:lstStyle/>
        <a:p>
          <a:endParaRPr lang="en-US"/>
        </a:p>
      </dgm:t>
    </dgm:pt>
    <dgm:pt modelId="{3932AF3D-DB8E-4C43-8193-06C0C6C99F03}" type="pres">
      <dgm:prSet presAssocID="{B3BF9C84-C73A-4DAA-9C20-3DDBB14454FF}" presName="thickLine" presStyleLbl="alignNode1" presStyleIdx="0" presStyleCnt="3"/>
      <dgm:spPr/>
    </dgm:pt>
    <dgm:pt modelId="{467BEC23-1AB4-428D-BA09-0D45C428312E}" type="pres">
      <dgm:prSet presAssocID="{B3BF9C84-C73A-4DAA-9C20-3DDBB14454FF}" presName="horz1" presStyleCnt="0"/>
      <dgm:spPr/>
    </dgm:pt>
    <dgm:pt modelId="{788C82C4-CBEF-4E74-B18D-5AE754502885}" type="pres">
      <dgm:prSet presAssocID="{B3BF9C84-C73A-4DAA-9C20-3DDBB14454FF}" presName="tx1" presStyleLbl="revTx" presStyleIdx="0" presStyleCnt="3"/>
      <dgm:spPr/>
      <dgm:t>
        <a:bodyPr/>
        <a:lstStyle/>
        <a:p>
          <a:endParaRPr lang="en-US"/>
        </a:p>
      </dgm:t>
    </dgm:pt>
    <dgm:pt modelId="{9C17B32A-C63F-4455-82BD-55544EA83C3E}" type="pres">
      <dgm:prSet presAssocID="{B3BF9C84-C73A-4DAA-9C20-3DDBB14454FF}" presName="vert1" presStyleCnt="0"/>
      <dgm:spPr/>
    </dgm:pt>
    <dgm:pt modelId="{35051014-B033-47CE-9F47-D4B77890AC64}" type="pres">
      <dgm:prSet presAssocID="{2AE02DA3-7C8C-421E-AEDC-647980E1077C}" presName="thickLine" presStyleLbl="alignNode1" presStyleIdx="1" presStyleCnt="3"/>
      <dgm:spPr/>
    </dgm:pt>
    <dgm:pt modelId="{8E89C58C-55AC-42F2-A2E9-71FAEC87FAF7}" type="pres">
      <dgm:prSet presAssocID="{2AE02DA3-7C8C-421E-AEDC-647980E1077C}" presName="horz1" presStyleCnt="0"/>
      <dgm:spPr/>
    </dgm:pt>
    <dgm:pt modelId="{42C1B3A9-C71F-4C1C-8252-0AC1F8474F61}" type="pres">
      <dgm:prSet presAssocID="{2AE02DA3-7C8C-421E-AEDC-647980E1077C}" presName="tx1" presStyleLbl="revTx" presStyleIdx="1" presStyleCnt="3"/>
      <dgm:spPr/>
      <dgm:t>
        <a:bodyPr/>
        <a:lstStyle/>
        <a:p>
          <a:endParaRPr lang="en-US"/>
        </a:p>
      </dgm:t>
    </dgm:pt>
    <dgm:pt modelId="{14B4803E-3848-488D-9D82-A1056C3980BA}" type="pres">
      <dgm:prSet presAssocID="{2AE02DA3-7C8C-421E-AEDC-647980E1077C}" presName="vert1" presStyleCnt="0"/>
      <dgm:spPr/>
    </dgm:pt>
    <dgm:pt modelId="{77C355BC-550C-4B23-9D85-AEE1717BBC4E}" type="pres">
      <dgm:prSet presAssocID="{C82A9A17-5FB6-4B06-B8F1-D0DFCED6F2BB}" presName="thickLine" presStyleLbl="alignNode1" presStyleIdx="2" presStyleCnt="3"/>
      <dgm:spPr/>
    </dgm:pt>
    <dgm:pt modelId="{38C3273F-A1A7-4693-A21D-8B0A1D7CC3EC}" type="pres">
      <dgm:prSet presAssocID="{C82A9A17-5FB6-4B06-B8F1-D0DFCED6F2BB}" presName="horz1" presStyleCnt="0"/>
      <dgm:spPr/>
    </dgm:pt>
    <dgm:pt modelId="{50F0D2B1-DC09-4E0D-8954-C532CD8A494E}" type="pres">
      <dgm:prSet presAssocID="{C82A9A17-5FB6-4B06-B8F1-D0DFCED6F2BB}" presName="tx1" presStyleLbl="revTx" presStyleIdx="2" presStyleCnt="3"/>
      <dgm:spPr/>
      <dgm:t>
        <a:bodyPr/>
        <a:lstStyle/>
        <a:p>
          <a:endParaRPr lang="en-US"/>
        </a:p>
      </dgm:t>
    </dgm:pt>
    <dgm:pt modelId="{A1AB4BE7-1973-4D2E-93A7-7907665ACE53}" type="pres">
      <dgm:prSet presAssocID="{C82A9A17-5FB6-4B06-B8F1-D0DFCED6F2BB}" presName="vert1" presStyleCnt="0"/>
      <dgm:spPr/>
    </dgm:pt>
  </dgm:ptLst>
  <dgm:cxnLst>
    <dgm:cxn modelId="{9A84CBEB-8236-4456-B1CF-608FD4D5A3FE}" srcId="{5A96A5C4-B21F-4DC4-A755-0667DBBE054F}" destId="{2AE02DA3-7C8C-421E-AEDC-647980E1077C}" srcOrd="1" destOrd="0" parTransId="{D466F83F-83C9-48C7-9735-DD21BD3A2DD3}" sibTransId="{6B27F0B2-1A69-4734-A3F2-5FC0DA89D112}"/>
    <dgm:cxn modelId="{B2BE06DD-5C39-45B8-B7A8-F7C70B9928E1}" type="presOf" srcId="{B3BF9C84-C73A-4DAA-9C20-3DDBB14454FF}" destId="{788C82C4-CBEF-4E74-B18D-5AE754502885}" srcOrd="0" destOrd="0" presId="urn:microsoft.com/office/officeart/2008/layout/LinedList"/>
    <dgm:cxn modelId="{F7432F3F-3176-44FB-AAB3-1BBF0AF5826A}" type="presOf" srcId="{5A96A5C4-B21F-4DC4-A755-0667DBBE054F}" destId="{F08B2B66-2F3F-4A1F-93F9-36B4E8495BEE}" srcOrd="0" destOrd="0" presId="urn:microsoft.com/office/officeart/2008/layout/LinedList"/>
    <dgm:cxn modelId="{A51EBD5E-9517-48E4-9DF6-0542F2AE8DFD}" type="presOf" srcId="{2AE02DA3-7C8C-421E-AEDC-647980E1077C}" destId="{42C1B3A9-C71F-4C1C-8252-0AC1F8474F61}" srcOrd="0" destOrd="0" presId="urn:microsoft.com/office/officeart/2008/layout/LinedList"/>
    <dgm:cxn modelId="{13273A12-826D-43E5-9D89-58C73A285EA8}" type="presOf" srcId="{C82A9A17-5FB6-4B06-B8F1-D0DFCED6F2BB}" destId="{50F0D2B1-DC09-4E0D-8954-C532CD8A494E}" srcOrd="0" destOrd="0" presId="urn:microsoft.com/office/officeart/2008/layout/LinedList"/>
    <dgm:cxn modelId="{06CDB199-04DE-4C1A-BCD6-8ACDC3F32478}" srcId="{5A96A5C4-B21F-4DC4-A755-0667DBBE054F}" destId="{C82A9A17-5FB6-4B06-B8F1-D0DFCED6F2BB}" srcOrd="2" destOrd="0" parTransId="{9E3A9F2C-AD4E-4688-AFA8-B0E9FA4B1AE4}" sibTransId="{B3BAA970-CA1A-466C-9A9C-44B3E4674CA1}"/>
    <dgm:cxn modelId="{F375E77C-54A5-4ED8-9B77-A767F12BFE65}" srcId="{5A96A5C4-B21F-4DC4-A755-0667DBBE054F}" destId="{B3BF9C84-C73A-4DAA-9C20-3DDBB14454FF}" srcOrd="0" destOrd="0" parTransId="{EAC094BF-2847-4340-858E-0517C8A79A1E}" sibTransId="{67C7C4F0-8999-46D0-A34F-1ADA50442230}"/>
    <dgm:cxn modelId="{4890A746-CA9B-4523-9127-1C1D402D96DF}" type="presParOf" srcId="{F08B2B66-2F3F-4A1F-93F9-36B4E8495BEE}" destId="{3932AF3D-DB8E-4C43-8193-06C0C6C99F03}" srcOrd="0" destOrd="0" presId="urn:microsoft.com/office/officeart/2008/layout/LinedList"/>
    <dgm:cxn modelId="{D48F0259-E350-44CD-B6E2-8BC621BA28A4}" type="presParOf" srcId="{F08B2B66-2F3F-4A1F-93F9-36B4E8495BEE}" destId="{467BEC23-1AB4-428D-BA09-0D45C428312E}" srcOrd="1" destOrd="0" presId="urn:microsoft.com/office/officeart/2008/layout/LinedList"/>
    <dgm:cxn modelId="{55ABAA2A-F829-4013-8A72-77329C9BBDB2}" type="presParOf" srcId="{467BEC23-1AB4-428D-BA09-0D45C428312E}" destId="{788C82C4-CBEF-4E74-B18D-5AE754502885}" srcOrd="0" destOrd="0" presId="urn:microsoft.com/office/officeart/2008/layout/LinedList"/>
    <dgm:cxn modelId="{330AB1A0-FDE2-4F94-9AA8-B906D3E0A616}" type="presParOf" srcId="{467BEC23-1AB4-428D-BA09-0D45C428312E}" destId="{9C17B32A-C63F-4455-82BD-55544EA83C3E}" srcOrd="1" destOrd="0" presId="urn:microsoft.com/office/officeart/2008/layout/LinedList"/>
    <dgm:cxn modelId="{945539BC-4AF1-4E7F-B800-523803230A67}" type="presParOf" srcId="{F08B2B66-2F3F-4A1F-93F9-36B4E8495BEE}" destId="{35051014-B033-47CE-9F47-D4B77890AC64}" srcOrd="2" destOrd="0" presId="urn:microsoft.com/office/officeart/2008/layout/LinedList"/>
    <dgm:cxn modelId="{80C0E62E-4A42-4CDB-B0C8-BEDFBBD5EA62}" type="presParOf" srcId="{F08B2B66-2F3F-4A1F-93F9-36B4E8495BEE}" destId="{8E89C58C-55AC-42F2-A2E9-71FAEC87FAF7}" srcOrd="3" destOrd="0" presId="urn:microsoft.com/office/officeart/2008/layout/LinedList"/>
    <dgm:cxn modelId="{AEB32D60-AE65-4CD6-95AE-966B21C69229}" type="presParOf" srcId="{8E89C58C-55AC-42F2-A2E9-71FAEC87FAF7}" destId="{42C1B3A9-C71F-4C1C-8252-0AC1F8474F61}" srcOrd="0" destOrd="0" presId="urn:microsoft.com/office/officeart/2008/layout/LinedList"/>
    <dgm:cxn modelId="{8BB4C505-AFC1-42E0-B491-EFAA5C967CE4}" type="presParOf" srcId="{8E89C58C-55AC-42F2-A2E9-71FAEC87FAF7}" destId="{14B4803E-3848-488D-9D82-A1056C3980BA}" srcOrd="1" destOrd="0" presId="urn:microsoft.com/office/officeart/2008/layout/LinedList"/>
    <dgm:cxn modelId="{2CB26A7E-3F81-404F-B539-D219824DDD05}" type="presParOf" srcId="{F08B2B66-2F3F-4A1F-93F9-36B4E8495BEE}" destId="{77C355BC-550C-4B23-9D85-AEE1717BBC4E}" srcOrd="4" destOrd="0" presId="urn:microsoft.com/office/officeart/2008/layout/LinedList"/>
    <dgm:cxn modelId="{4899BC34-60CB-48DE-A642-BFBA06B9747C}" type="presParOf" srcId="{F08B2B66-2F3F-4A1F-93F9-36B4E8495BEE}" destId="{38C3273F-A1A7-4693-A21D-8B0A1D7CC3EC}" srcOrd="5" destOrd="0" presId="urn:microsoft.com/office/officeart/2008/layout/LinedList"/>
    <dgm:cxn modelId="{57433298-9A15-4F34-BA79-F6D58FCE5019}" type="presParOf" srcId="{38C3273F-A1A7-4693-A21D-8B0A1D7CC3EC}" destId="{50F0D2B1-DC09-4E0D-8954-C532CD8A494E}" srcOrd="0" destOrd="0" presId="urn:microsoft.com/office/officeart/2008/layout/LinedList"/>
    <dgm:cxn modelId="{D5E4588B-D45B-479E-AC75-4922DA2FEDB3}" type="presParOf" srcId="{38C3273F-A1A7-4693-A21D-8B0A1D7CC3EC}" destId="{A1AB4BE7-1973-4D2E-93A7-7907665ACE53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10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932AF3D-DB8E-4C43-8193-06C0C6C99F03}">
      <dsp:nvSpPr>
        <dsp:cNvPr id="0" name=""/>
        <dsp:cNvSpPr/>
      </dsp:nvSpPr>
      <dsp:spPr>
        <a:xfrm>
          <a:off x="0" y="2247"/>
          <a:ext cx="3045106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88C82C4-CBEF-4E74-B18D-5AE754502885}">
      <dsp:nvSpPr>
        <dsp:cNvPr id="0" name=""/>
        <dsp:cNvSpPr/>
      </dsp:nvSpPr>
      <dsp:spPr>
        <a:xfrm>
          <a:off x="0" y="2247"/>
          <a:ext cx="3045106" cy="15325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The visible light spectrum is the range of wavelengths that the human eye can see. </a:t>
          </a:r>
        </a:p>
      </dsp:txBody>
      <dsp:txXfrm>
        <a:off x="0" y="2247"/>
        <a:ext cx="3045106" cy="1532522"/>
      </dsp:txXfrm>
    </dsp:sp>
    <dsp:sp modelId="{35051014-B033-47CE-9F47-D4B77890AC64}">
      <dsp:nvSpPr>
        <dsp:cNvPr id="0" name=""/>
        <dsp:cNvSpPr/>
      </dsp:nvSpPr>
      <dsp:spPr>
        <a:xfrm>
          <a:off x="0" y="1534770"/>
          <a:ext cx="3045106" cy="0"/>
        </a:xfrm>
        <a:prstGeom prst="line">
          <a:avLst/>
        </a:prstGeom>
        <a:solidFill>
          <a:schemeClr val="accent5">
            <a:hueOff val="4367846"/>
            <a:satOff val="-22820"/>
            <a:lumOff val="5392"/>
            <a:alphaOff val="0"/>
          </a:schemeClr>
        </a:solidFill>
        <a:ln w="15875" cap="flat" cmpd="sng" algn="ctr">
          <a:solidFill>
            <a:schemeClr val="accent5">
              <a:hueOff val="4367846"/>
              <a:satOff val="-22820"/>
              <a:lumOff val="5392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2C1B3A9-C71F-4C1C-8252-0AC1F8474F61}">
      <dsp:nvSpPr>
        <dsp:cNvPr id="0" name=""/>
        <dsp:cNvSpPr/>
      </dsp:nvSpPr>
      <dsp:spPr>
        <a:xfrm>
          <a:off x="0" y="1534770"/>
          <a:ext cx="3045106" cy="15325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Range is subdivided into smaller regions, each corresponding to the different colors we can see.</a:t>
          </a:r>
        </a:p>
      </dsp:txBody>
      <dsp:txXfrm>
        <a:off x="0" y="1534770"/>
        <a:ext cx="3045106" cy="1532522"/>
      </dsp:txXfrm>
    </dsp:sp>
    <dsp:sp modelId="{77C355BC-550C-4B23-9D85-AEE1717BBC4E}">
      <dsp:nvSpPr>
        <dsp:cNvPr id="0" name=""/>
        <dsp:cNvSpPr/>
      </dsp:nvSpPr>
      <dsp:spPr>
        <a:xfrm>
          <a:off x="0" y="3067292"/>
          <a:ext cx="3045106" cy="0"/>
        </a:xfrm>
        <a:prstGeom prst="line">
          <a:avLst/>
        </a:prstGeom>
        <a:solidFill>
          <a:schemeClr val="accent5">
            <a:hueOff val="8735693"/>
            <a:satOff val="-45639"/>
            <a:lumOff val="10784"/>
            <a:alphaOff val="0"/>
          </a:schemeClr>
        </a:solidFill>
        <a:ln w="15875" cap="flat" cmpd="sng" algn="ctr">
          <a:solidFill>
            <a:schemeClr val="accent5">
              <a:hueOff val="8735693"/>
              <a:satOff val="-45639"/>
              <a:lumOff val="1078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F0D2B1-DC09-4E0D-8954-C532CD8A494E}">
      <dsp:nvSpPr>
        <dsp:cNvPr id="0" name=""/>
        <dsp:cNvSpPr/>
      </dsp:nvSpPr>
      <dsp:spPr>
        <a:xfrm>
          <a:off x="0" y="3067292"/>
          <a:ext cx="3045106" cy="15325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/>
            <a:t>All objects that we see reflect colors they cannot absorb. White objects reflect all colors, and black objects absorb all colors. </a:t>
          </a:r>
        </a:p>
      </dsp:txBody>
      <dsp:txXfrm>
        <a:off x="0" y="3067292"/>
        <a:ext cx="3045106" cy="153252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61635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0C17A22-3B09-4257-B572-7E00276BFCCD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B620B6-A9B6-472D-80F4-52783A8A14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9278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620B6-A9B6-472D-80F4-52783A8A1479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6949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620B6-A9B6-472D-80F4-52783A8A147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0166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63575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620B6-A9B6-472D-80F4-52783A8A1479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68792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EB620B6-A9B6-472D-80F4-52783A8A1479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1438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E216-BA48-4F04-AC4F-645AA0DD6AC6}" type="datetimeFigureOut">
              <a:rPr lang="en-US" smtClean="0"/>
              <a:t>4/18/2022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D39607A7-8386-47DB-8578-DDEDD194E5D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79250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E216-BA48-4F04-AC4F-645AA0DD6AC6}" type="datetimeFigureOut">
              <a:rPr lang="en-US" smtClean="0"/>
              <a:pPr/>
              <a:t>4/18/2022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06637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E216-BA48-4F04-AC4F-645AA0DD6AC6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4810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E216-BA48-4F04-AC4F-645AA0DD6AC6}" type="datetimeFigureOut">
              <a:rPr lang="en-US" smtClean="0"/>
              <a:pPr/>
              <a:t>4/18/2022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53762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E216-BA48-4F04-AC4F-645AA0DD6AC6}" type="datetimeFigureOut">
              <a:rPr lang="en-US" smtClean="0"/>
              <a:pPr/>
              <a:t>4/18/2022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2843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E216-BA48-4F04-AC4F-645AA0DD6AC6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16169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E216-BA48-4F04-AC4F-645AA0DD6AC6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1214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E216-BA48-4F04-AC4F-645AA0DD6AC6}" type="datetimeFigureOut">
              <a:rPr lang="en-US" smtClean="0"/>
              <a:pPr/>
              <a:t>4/18/2022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8180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E216-BA48-4F04-AC4F-645AA0DD6AC6}" type="datetimeFigureOut">
              <a:rPr lang="en-US" smtClean="0"/>
              <a:t>4/18/2022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607A7-8386-47DB-8578-DDEDD194E5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82151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E216-BA48-4F04-AC4F-645AA0DD6AC6}" type="datetimeFigureOut">
              <a:rPr lang="en-US" smtClean="0"/>
              <a:pPr/>
              <a:t>4/18/2022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491923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F0E216-BA48-4F04-AC4F-645AA0DD6AC6}" type="datetimeFigureOut">
              <a:rPr lang="en-US" smtClean="0"/>
              <a:pPr/>
              <a:t>4/18/2022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23615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64F0E216-BA48-4F04-AC4F-645AA0DD6AC6}" type="datetimeFigureOut">
              <a:rPr lang="en-US" smtClean="0"/>
              <a:pPr/>
              <a:t>4/18/2022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9607A7-8386-47DB-8578-DDEDD194E5D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8586732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839" r:id="rId1"/>
    <p:sldLayoutId id="2147483840" r:id="rId2"/>
    <p:sldLayoutId id="2147483841" r:id="rId3"/>
    <p:sldLayoutId id="2147483842" r:id="rId4"/>
    <p:sldLayoutId id="2147483843" r:id="rId5"/>
    <p:sldLayoutId id="2147483844" r:id="rId6"/>
    <p:sldLayoutId id="2147483845" r:id="rId7"/>
    <p:sldLayoutId id="2147483846" r:id="rId8"/>
    <p:sldLayoutId id="2147483847" r:id="rId9"/>
    <p:sldLayoutId id="2147483848" r:id="rId10"/>
    <p:sldLayoutId id="2147483849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1.xml"/><Relationship Id="rId3" Type="http://schemas.openxmlformats.org/officeDocument/2006/relationships/image" Target="../media/image1.jpeg"/><Relationship Id="rId7" Type="http://schemas.openxmlformats.org/officeDocument/2006/relationships/diagramLayout" Target="../diagrams/layout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6" Type="http://schemas.openxmlformats.org/officeDocument/2006/relationships/diagramData" Target="../diagrams/data1.xml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microsoft.com/office/2007/relationships/diagramDrawing" Target="../diagrams/drawing1.xml"/><Relationship Id="rId4" Type="http://schemas.openxmlformats.org/officeDocument/2006/relationships/image" Target="../media/image2.png"/><Relationship Id="rId9" Type="http://schemas.openxmlformats.org/officeDocument/2006/relationships/diagramColors" Target="../diagrams/colors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0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1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jpe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F3CF990-ACB8-443A-BB74-D36EC8A00B0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12192000" cy="6858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00B98862-BEE1-44FB-A335-A1B9106B44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  <a:noFill/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185CF21-0594-48C0-9F3E-254D6BCE9D9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89" y="-5487"/>
            <a:ext cx="12189867" cy="6858000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A0B5529D-5CAA-4BF2-B5C9-34705E7661F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59909" cy="6858000"/>
          </a:xfrm>
          <a:prstGeom prst="rect">
            <a:avLst/>
          </a:prstGeom>
          <a:solidFill>
            <a:schemeClr val="bg2">
              <a:lumMod val="90000"/>
              <a:lumOff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BD68200-BC03-4015-860B-CD5C30CD76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59910" y="0"/>
            <a:ext cx="7869544" cy="6858000"/>
          </a:xfrm>
          <a:custGeom>
            <a:avLst/>
            <a:gdLst>
              <a:gd name="connsiteX0" fmla="*/ 0 w 7821919"/>
              <a:gd name="connsiteY0" fmla="*/ 0 h 6858000"/>
              <a:gd name="connsiteX1" fmla="*/ 6983367 w 7821919"/>
              <a:gd name="connsiteY1" fmla="*/ 0 h 6858000"/>
              <a:gd name="connsiteX2" fmla="*/ 6982269 w 7821919"/>
              <a:gd name="connsiteY2" fmla="*/ 1331 h 6858000"/>
              <a:gd name="connsiteX3" fmla="*/ 6833782 w 7821919"/>
              <a:gd name="connsiteY3" fmla="*/ 487443 h 6858000"/>
              <a:gd name="connsiteX4" fmla="*/ 6851446 w 7821919"/>
              <a:gd name="connsiteY4" fmla="*/ 662666 h 6858000"/>
              <a:gd name="connsiteX5" fmla="*/ 6857532 w 7821919"/>
              <a:gd name="connsiteY5" fmla="*/ 686333 h 6858000"/>
              <a:gd name="connsiteX6" fmla="*/ 6806927 w 7821919"/>
              <a:gd name="connsiteY6" fmla="*/ 699345 h 6858000"/>
              <a:gd name="connsiteX7" fmla="*/ 5555365 w 7821919"/>
              <a:gd name="connsiteY7" fmla="*/ 2400515 h 6858000"/>
              <a:gd name="connsiteX8" fmla="*/ 7336617 w 7821919"/>
              <a:gd name="connsiteY8" fmla="*/ 4181767 h 6858000"/>
              <a:gd name="connsiteX9" fmla="*/ 7452815 w 7821919"/>
              <a:gd name="connsiteY9" fmla="*/ 4175900 h 6858000"/>
              <a:gd name="connsiteX10" fmla="*/ 7437456 w 7821919"/>
              <a:gd name="connsiteY10" fmla="*/ 4225378 h 6858000"/>
              <a:gd name="connsiteX11" fmla="*/ 7428275 w 7821919"/>
              <a:gd name="connsiteY11" fmla="*/ 4316448 h 6858000"/>
              <a:gd name="connsiteX12" fmla="*/ 7789089 w 7821919"/>
              <a:gd name="connsiteY12" fmla="*/ 4759152 h 6858000"/>
              <a:gd name="connsiteX13" fmla="*/ 7821919 w 7821919"/>
              <a:gd name="connsiteY13" fmla="*/ 4762461 h 6858000"/>
              <a:gd name="connsiteX14" fmla="*/ 7809638 w 7821919"/>
              <a:gd name="connsiteY14" fmla="*/ 4785088 h 6858000"/>
              <a:gd name="connsiteX15" fmla="*/ 7794661 w 7821919"/>
              <a:gd name="connsiteY15" fmla="*/ 4833335 h 6858000"/>
              <a:gd name="connsiteX16" fmla="*/ 7524776 w 7821919"/>
              <a:gd name="connsiteY16" fmla="*/ 4917113 h 6858000"/>
              <a:gd name="connsiteX17" fmla="*/ 6642110 w 7821919"/>
              <a:gd name="connsiteY17" fmla="*/ 6248746 h 6858000"/>
              <a:gd name="connsiteX18" fmla="*/ 6755682 w 7821919"/>
              <a:gd name="connsiteY18" fmla="*/ 6811285 h 6858000"/>
              <a:gd name="connsiteX19" fmla="*/ 6778185 w 7821919"/>
              <a:gd name="connsiteY19" fmla="*/ 6858000 h 6858000"/>
              <a:gd name="connsiteX20" fmla="*/ 0 w 7821919"/>
              <a:gd name="connsiteY2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7821919" h="6858000">
                <a:moveTo>
                  <a:pt x="0" y="0"/>
                </a:moveTo>
                <a:lnTo>
                  <a:pt x="6983367" y="0"/>
                </a:lnTo>
                <a:lnTo>
                  <a:pt x="6982269" y="1331"/>
                </a:lnTo>
                <a:cubicBezTo>
                  <a:pt x="6888522" y="140095"/>
                  <a:pt x="6833782" y="307376"/>
                  <a:pt x="6833782" y="487443"/>
                </a:cubicBezTo>
                <a:cubicBezTo>
                  <a:pt x="6833782" y="547466"/>
                  <a:pt x="6839864" y="606067"/>
                  <a:pt x="6851446" y="662666"/>
                </a:cubicBezTo>
                <a:lnTo>
                  <a:pt x="6857532" y="686333"/>
                </a:lnTo>
                <a:lnTo>
                  <a:pt x="6806927" y="699345"/>
                </a:lnTo>
                <a:cubicBezTo>
                  <a:pt x="6081835" y="924872"/>
                  <a:pt x="5555365" y="1601212"/>
                  <a:pt x="5555365" y="2400515"/>
                </a:cubicBezTo>
                <a:cubicBezTo>
                  <a:pt x="5555365" y="3384273"/>
                  <a:pt x="6352859" y="4181767"/>
                  <a:pt x="7336617" y="4181767"/>
                </a:cubicBezTo>
                <a:lnTo>
                  <a:pt x="7452815" y="4175900"/>
                </a:lnTo>
                <a:lnTo>
                  <a:pt x="7437456" y="4225378"/>
                </a:lnTo>
                <a:cubicBezTo>
                  <a:pt x="7431436" y="4254794"/>
                  <a:pt x="7428275" y="4285252"/>
                  <a:pt x="7428275" y="4316448"/>
                </a:cubicBezTo>
                <a:cubicBezTo>
                  <a:pt x="7428275" y="4534821"/>
                  <a:pt x="7583172" y="4717015"/>
                  <a:pt x="7789089" y="4759152"/>
                </a:cubicBezTo>
                <a:lnTo>
                  <a:pt x="7821919" y="4762461"/>
                </a:lnTo>
                <a:lnTo>
                  <a:pt x="7809638" y="4785088"/>
                </a:lnTo>
                <a:lnTo>
                  <a:pt x="7794661" y="4833335"/>
                </a:lnTo>
                <a:lnTo>
                  <a:pt x="7524776" y="4917113"/>
                </a:lnTo>
                <a:cubicBezTo>
                  <a:pt x="7006070" y="5136507"/>
                  <a:pt x="6642110" y="5650122"/>
                  <a:pt x="6642110" y="6248746"/>
                </a:cubicBezTo>
                <a:cubicBezTo>
                  <a:pt x="6642110" y="6448287"/>
                  <a:pt x="6682550" y="6638383"/>
                  <a:pt x="6755682" y="6811285"/>
                </a:cubicBezTo>
                <a:lnTo>
                  <a:pt x="6778185" y="6858000"/>
                </a:lnTo>
                <a:lnTo>
                  <a:pt x="0" y="6858000"/>
                </a:lnTo>
                <a:close/>
              </a:path>
            </a:pathLst>
          </a:custGeom>
          <a:gradFill>
            <a:gsLst>
              <a:gs pos="25996">
                <a:srgbClr val="1F2D29">
                  <a:alpha val="4000"/>
                </a:srgbClr>
              </a:gs>
              <a:gs pos="20000">
                <a:schemeClr val="bg2">
                  <a:alpha val="0"/>
                </a:schemeClr>
              </a:gs>
              <a:gs pos="100000">
                <a:schemeClr val="bg2"/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32A6F87-AC28-4AA8-B8A6-AEBC67BD0D6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57960" y="764389"/>
            <a:ext cx="967148" cy="967148"/>
          </a:xfrm>
          <a:prstGeom prst="ellipse">
            <a:avLst/>
          </a:prstGeom>
          <a:gradFill>
            <a:gsLst>
              <a:gs pos="0">
                <a:schemeClr val="bg2">
                  <a:alpha val="0"/>
                </a:schemeClr>
              </a:gs>
              <a:gs pos="100000">
                <a:schemeClr val="accent1">
                  <a:alpha val="21000"/>
                </a:schemeClr>
              </a:gs>
            </a:gsLst>
            <a:lin ang="108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E59AC8B-F173-4E25-9926-667DACA7C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11808" y="808056"/>
            <a:ext cx="8620282" cy="1530542"/>
          </a:xfrm>
        </p:spPr>
        <p:txBody>
          <a:bodyPr>
            <a:normAutofit/>
          </a:bodyPr>
          <a:lstStyle/>
          <a:p>
            <a:pPr algn="l"/>
            <a:r>
              <a:rPr lang="en-US" sz="4800" dirty="0"/>
              <a:t>Reflection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55D37C-C5B4-43A8-9BA3-048F8F8526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1808" y="2105202"/>
            <a:ext cx="8620282" cy="3944742"/>
          </a:xfrm>
        </p:spPr>
        <p:txBody>
          <a:bodyPr anchor="t">
            <a:normAutofit fontScale="92500" lnSpcReduction="10000"/>
          </a:bodyPr>
          <a:lstStyle/>
          <a:p>
            <a:pPr marL="0" indent="0">
              <a:buNone/>
            </a:pPr>
            <a:r>
              <a:rPr lang="en-US" sz="2400" dirty="0"/>
              <a:t>Let’s consider what we’ve observed since Dr. Doust first asked us for our help. Recall the questions you submitted to our virtual question board …</a:t>
            </a:r>
          </a:p>
          <a:p>
            <a:r>
              <a:rPr lang="en-US" sz="2400" dirty="0"/>
              <a:t>What can we now explain?</a:t>
            </a:r>
          </a:p>
          <a:p>
            <a:r>
              <a:rPr lang="en-US" sz="2400" dirty="0"/>
              <a:t>What do we still need to figure out?</a:t>
            </a:r>
          </a:p>
          <a:p>
            <a:r>
              <a:rPr lang="en-US" sz="2400" dirty="0"/>
              <a:t>What should out next steps be?</a:t>
            </a:r>
          </a:p>
          <a:p>
            <a:r>
              <a:rPr lang="en-US" sz="2400" dirty="0"/>
              <a:t>Can we use out knowledge from out experiments to make predictions about another event, or do we need to know more?</a:t>
            </a:r>
          </a:p>
        </p:txBody>
      </p:sp>
    </p:spTree>
    <p:extLst>
      <p:ext uri="{BB962C8B-B14F-4D97-AF65-F5344CB8AC3E}">
        <p14:creationId xmlns:p14="http://schemas.microsoft.com/office/powerpoint/2010/main" val="29596045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Picture 149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2" name="Picture 151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54" name="Rectangle 153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D377EE36-E59D-4778-8F99-4B470DA4A3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2586C6C5-47AF-450A-932D-880EF823E5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2" name="TextBox 161">
            <a:extLst>
              <a:ext uri="{FF2B5EF4-FFF2-40B4-BE49-F238E27FC236}">
                <a16:creationId xmlns:a16="http://schemas.microsoft.com/office/drawing/2014/main" id="{A587901A-AA64-4940-9803-F6767785115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164" name="Rectangle 163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66" name="Picture 165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68" name="Picture 167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70" name="Rectangle 169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2" name="Rectangle 171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A00BCDD-F0AD-4B58-B4B7-6996F89D8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2788" y="4784224"/>
            <a:ext cx="8445357" cy="1317511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z="2800" dirty="0"/>
              <a:t>While you were conducting your background research, Dr. Doust and his team ran an experiment of their own …</a:t>
            </a:r>
            <a:br>
              <a:rPr lang="en-US" sz="2800" dirty="0"/>
            </a:br>
            <a:endParaRPr lang="en-US" sz="2800" dirty="0"/>
          </a:p>
        </p:txBody>
      </p:sp>
      <p:sp>
        <p:nvSpPr>
          <p:cNvPr id="174" name="Rectangle 173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8" name="Picture 3" descr="Leaves of a nerve plant">
            <a:extLst>
              <a:ext uri="{FF2B5EF4-FFF2-40B4-BE49-F238E27FC236}">
                <a16:creationId xmlns:a16="http://schemas.microsoft.com/office/drawing/2014/main" id="{5EC44E6A-E79E-401F-8C98-A8C287869014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691" r="-1" b="24696"/>
          <a:stretch/>
        </p:blipFill>
        <p:spPr>
          <a:xfrm>
            <a:off x="1005401" y="-1"/>
            <a:ext cx="10380133" cy="4030679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176" name="Rectangle 175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70950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10">
            <a:extLst>
              <a:ext uri="{FF2B5EF4-FFF2-40B4-BE49-F238E27FC236}">
                <a16:creationId xmlns:a16="http://schemas.microsoft.com/office/drawing/2014/main" id="{BF25122E-BE97-4B44-AD93-10898672003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6" name="Picture 12">
            <a:extLst>
              <a:ext uri="{FF2B5EF4-FFF2-40B4-BE49-F238E27FC236}">
                <a16:creationId xmlns:a16="http://schemas.microsoft.com/office/drawing/2014/main" id="{20C22A5F-068F-4E3D-BDAC-4E7A8A435A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27" name="Picture 14">
            <a:extLst>
              <a:ext uri="{FF2B5EF4-FFF2-40B4-BE49-F238E27FC236}">
                <a16:creationId xmlns:a16="http://schemas.microsoft.com/office/drawing/2014/main" id="{241D4DE1-3641-45EE-AEDD-4B511B47782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28" name="Rectangle 16">
            <a:extLst>
              <a:ext uri="{FF2B5EF4-FFF2-40B4-BE49-F238E27FC236}">
                <a16:creationId xmlns:a16="http://schemas.microsoft.com/office/drawing/2014/main" id="{2B06ADA4-4D0A-4053-B624-3F3E14DC42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18">
            <a:extLst>
              <a:ext uri="{FF2B5EF4-FFF2-40B4-BE49-F238E27FC236}">
                <a16:creationId xmlns:a16="http://schemas.microsoft.com/office/drawing/2014/main" id="{D91EAA3F-55C5-42C3-9A80-F392B9FB3E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0">
            <a:extLst>
              <a:ext uri="{FF2B5EF4-FFF2-40B4-BE49-F238E27FC236}">
                <a16:creationId xmlns:a16="http://schemas.microsoft.com/office/drawing/2014/main" id="{DB8F5A2C-62AA-4A75-B5BA-5477AAC6A0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7921446-6567-49C9-8DDB-A96C7A8E6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19037" y="623289"/>
            <a:ext cx="6448694" cy="861342"/>
          </a:xfrm>
        </p:spPr>
        <p:txBody>
          <a:bodyPr>
            <a:normAutofit/>
          </a:bodyPr>
          <a:lstStyle/>
          <a:p>
            <a:pPr algn="l"/>
            <a:r>
              <a:rPr lang="en-US" sz="4000" dirty="0"/>
              <a:t>In Dr. Doust’s lab …</a:t>
            </a:r>
          </a:p>
        </p:txBody>
      </p:sp>
      <p:pic>
        <p:nvPicPr>
          <p:cNvPr id="4" name="Picture 2" descr="Controlling Plants with Light: LEDs to Change Plant Growth | by David  Latchman | Medium">
            <a:extLst>
              <a:ext uri="{FF2B5EF4-FFF2-40B4-BE49-F238E27FC236}">
                <a16:creationId xmlns:a16="http://schemas.microsoft.com/office/drawing/2014/main" id="{50E764C9-DEF3-453E-9F14-BCE6F670F9C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63" b="2940"/>
          <a:stretch/>
        </p:blipFill>
        <p:spPr bwMode="auto">
          <a:xfrm>
            <a:off x="1382449" y="626701"/>
            <a:ext cx="2547538" cy="1713292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Why Use Green-colored Grow Lights? | T5 grow light fixtures">
            <a:extLst>
              <a:ext uri="{FF2B5EF4-FFF2-40B4-BE49-F238E27FC236}">
                <a16:creationId xmlns:a16="http://schemas.microsoft.com/office/drawing/2014/main" id="{5A3D71ED-2F81-4E2C-87E8-2CFCCF2FBC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994" r="2880"/>
          <a:stretch/>
        </p:blipFill>
        <p:spPr bwMode="auto">
          <a:xfrm>
            <a:off x="1380075" y="4524831"/>
            <a:ext cx="2547536" cy="1713292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 descr="Photo-1-Blue-light-LEDs-and-broccoli-microgreens-Dean-Kopsell-Univ.-of-Tenn.4  – Hort Americas">
            <a:extLst>
              <a:ext uri="{FF2B5EF4-FFF2-40B4-BE49-F238E27FC236}">
                <a16:creationId xmlns:a16="http://schemas.microsoft.com/office/drawing/2014/main" id="{88999D8F-4349-4E6F-B678-7DD3F031B17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46" t="7869" r="3719" b="-1305"/>
          <a:stretch/>
        </p:blipFill>
        <p:spPr bwMode="auto">
          <a:xfrm>
            <a:off x="1380074" y="2575766"/>
            <a:ext cx="2547537" cy="1713292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22">
            <a:extLst>
              <a:ext uri="{FF2B5EF4-FFF2-40B4-BE49-F238E27FC236}">
                <a16:creationId xmlns:a16="http://schemas.microsoft.com/office/drawing/2014/main" id="{43F8EFF5-8969-4FC7-9542-756CF6A3D90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F38F4AD9-1652-4EBB-AB53-5DA872C6863C}"/>
              </a:ext>
            </a:extLst>
          </p:cNvPr>
          <p:cNvSpPr txBox="1">
            <a:spLocks/>
          </p:cNvSpPr>
          <p:nvPr/>
        </p:nvSpPr>
        <p:spPr>
          <a:xfrm>
            <a:off x="4516661" y="1483348"/>
            <a:ext cx="6448694" cy="475136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4488" indent="-344488" algn="l" defTabSz="914400" rtl="0" eaLnBrk="1" latinLnBrk="0" hangingPunct="1">
              <a:lnSpc>
                <a:spcPct val="120000"/>
              </a:lnSpc>
              <a:spcBef>
                <a:spcPts val="10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953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588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6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709738" indent="-33813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4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173288" indent="-34448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642616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3108960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575304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4041648" indent="-338328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Clr>
                <a:schemeClr val="accent6"/>
              </a:buClr>
              <a:buSzPct val="90000"/>
              <a:buFont typeface="Wingdings" panose="05000000000000000000" pitchFamily="2" charset="2"/>
              <a:buChar char="§"/>
              <a:defRPr sz="1200" kern="1200" baseline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10000"/>
              </a:lnSpc>
            </a:pPr>
            <a:r>
              <a:rPr lang="en-US" sz="2400" dirty="0"/>
              <a:t>They planted five seeds from the mysterious Amazonian plant in three different grow light environments: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Environment #1 used only </a:t>
            </a:r>
            <a:r>
              <a:rPr lang="en-US" sz="2200" b="1" i="1" dirty="0">
                <a:solidFill>
                  <a:schemeClr val="accent1"/>
                </a:solidFill>
              </a:rPr>
              <a:t>red</a:t>
            </a:r>
            <a:r>
              <a:rPr lang="en-US" sz="2200" dirty="0"/>
              <a:t> grow lights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Environment #2 used only </a:t>
            </a:r>
            <a:r>
              <a:rPr lang="en-US" sz="2200" b="1" i="1" dirty="0">
                <a:solidFill>
                  <a:schemeClr val="accent1"/>
                </a:solidFill>
              </a:rPr>
              <a:t>blue</a:t>
            </a:r>
            <a:r>
              <a:rPr lang="en-US" sz="2200" dirty="0"/>
              <a:t> grow lights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Environment #3 used only </a:t>
            </a:r>
            <a:r>
              <a:rPr lang="en-US" sz="2200" b="1" i="1" dirty="0">
                <a:solidFill>
                  <a:schemeClr val="accent1"/>
                </a:solidFill>
              </a:rPr>
              <a:t>green</a:t>
            </a:r>
            <a:r>
              <a:rPr lang="en-US" sz="2200" dirty="0"/>
              <a:t> grow lights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To measure growth, the height of each plant was recorded once a week for eight weeks</a:t>
            </a:r>
          </a:p>
        </p:txBody>
      </p:sp>
    </p:spTree>
    <p:extLst>
      <p:ext uri="{BB962C8B-B14F-4D97-AF65-F5344CB8AC3E}">
        <p14:creationId xmlns:p14="http://schemas.microsoft.com/office/powerpoint/2010/main" val="2125292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Rectangle 38">
            <a:extLst>
              <a:ext uri="{FF2B5EF4-FFF2-40B4-BE49-F238E27FC236}">
                <a16:creationId xmlns:a16="http://schemas.microsoft.com/office/drawing/2014/main" id="{43BBAF34-367D-4E18-A62E-4602BD90855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7432" y="-2718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99A4CF08-858A-49E4-B707-4E7585D1156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56938E62-910D-4D69-AA09-567AAAC377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A74E54C6-D084-4BC8-B3F9-8B9EC22A6B6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5" y="0"/>
            <a:ext cx="65268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919AB9-8F58-4664-9BE7-76ADCDF60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04137" y="554056"/>
            <a:ext cx="5490863" cy="749811"/>
          </a:xfrm>
        </p:spPr>
        <p:txBody>
          <a:bodyPr>
            <a:normAutofit/>
          </a:bodyPr>
          <a:lstStyle/>
          <a:p>
            <a:pPr algn="l"/>
            <a:r>
              <a:rPr lang="en-US" sz="3600" dirty="0"/>
              <a:t>Analysis of the Grow Lights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84EC04-BB94-4B9C-B268-8F50E8450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03831" y="1303867"/>
            <a:ext cx="5490863" cy="4995333"/>
          </a:xfrm>
        </p:spPr>
        <p:txBody>
          <a:bodyPr>
            <a:normAutofit/>
          </a:bodyPr>
          <a:lstStyle/>
          <a:p>
            <a:pPr>
              <a:lnSpc>
                <a:spcPct val="110000"/>
              </a:lnSpc>
            </a:pPr>
            <a:r>
              <a:rPr lang="en-US" sz="2400" dirty="0"/>
              <a:t>To better understand the grow lights used, a </a:t>
            </a:r>
            <a:r>
              <a:rPr lang="en-US" sz="2400" b="1" i="1" dirty="0">
                <a:solidFill>
                  <a:schemeClr val="accent1"/>
                </a:solidFill>
              </a:rPr>
              <a:t>spectrometer</a:t>
            </a:r>
            <a:r>
              <a:rPr lang="en-US" sz="2400" dirty="0"/>
              <a:t> was used to analyze the light within each environment</a:t>
            </a:r>
          </a:p>
          <a:p>
            <a:pPr>
              <a:lnSpc>
                <a:spcPct val="110000"/>
              </a:lnSpc>
            </a:pPr>
            <a:r>
              <a:rPr lang="en-US" sz="2400" dirty="0"/>
              <a:t>A </a:t>
            </a:r>
            <a:r>
              <a:rPr lang="en-US" sz="2400" b="1" i="1" dirty="0">
                <a:solidFill>
                  <a:schemeClr val="accent1"/>
                </a:solidFill>
              </a:rPr>
              <a:t>spectrometer</a:t>
            </a:r>
            <a:r>
              <a:rPr lang="en-US" sz="2400" dirty="0"/>
              <a:t> is an instrument that measures and records the </a:t>
            </a:r>
            <a:r>
              <a:rPr lang="en-US" sz="2400" b="1" i="1" dirty="0">
                <a:solidFill>
                  <a:schemeClr val="accent1"/>
                </a:solidFill>
              </a:rPr>
              <a:t>wavelengths</a:t>
            </a:r>
            <a:r>
              <a:rPr lang="en-US" sz="2400" dirty="0"/>
              <a:t> composing the light within an environment </a:t>
            </a:r>
          </a:p>
          <a:p>
            <a:pPr lvl="1">
              <a:lnSpc>
                <a:spcPct val="110000"/>
              </a:lnSpc>
            </a:pPr>
            <a:r>
              <a:rPr lang="en-US" sz="2200" dirty="0"/>
              <a:t>This is known as a </a:t>
            </a:r>
            <a:r>
              <a:rPr lang="en-US" sz="2200" b="1" i="1" dirty="0">
                <a:solidFill>
                  <a:schemeClr val="accent1"/>
                </a:solidFill>
              </a:rPr>
              <a:t>spectrum</a:t>
            </a:r>
            <a:r>
              <a:rPr lang="en-US" sz="2200" dirty="0"/>
              <a:t> of light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777713DB-A0B1-4507-9991-B6DCAE436C7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493970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ight bulb with hanging lights background">
            <a:extLst>
              <a:ext uri="{FF2B5EF4-FFF2-40B4-BE49-F238E27FC236}">
                <a16:creationId xmlns:a16="http://schemas.microsoft.com/office/drawing/2014/main" id="{F257388F-26F2-4C2D-9A4D-59F05AAF57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91" r="53330" b="2"/>
          <a:stretch/>
        </p:blipFill>
        <p:spPr>
          <a:xfrm>
            <a:off x="7534656" y="227"/>
            <a:ext cx="4657039" cy="685800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A9A96FF2-ACD7-48C4-BCE1-FC7F421086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2372" y="0"/>
            <a:ext cx="464962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889863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9" name="Picture 108">
            <a:extLst>
              <a:ext uri="{FF2B5EF4-FFF2-40B4-BE49-F238E27FC236}">
                <a16:creationId xmlns:a16="http://schemas.microsoft.com/office/drawing/2014/main" id="{2FA3880A-8D8F-466C-A4A1-F07BCDD3719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11" name="Picture 110">
            <a:extLst>
              <a:ext uri="{FF2B5EF4-FFF2-40B4-BE49-F238E27FC236}">
                <a16:creationId xmlns:a16="http://schemas.microsoft.com/office/drawing/2014/main" id="{3C0A64CB-20A1-4508-B568-284EB04F78E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13" name="Rectangle 112">
            <a:extLst>
              <a:ext uri="{FF2B5EF4-FFF2-40B4-BE49-F238E27FC236}">
                <a16:creationId xmlns:a16="http://schemas.microsoft.com/office/drawing/2014/main" id="{8DA14841-53A4-4935-BE65-C8373B8A6D0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5" name="Rectangle 114">
            <a:extLst>
              <a:ext uri="{FF2B5EF4-FFF2-40B4-BE49-F238E27FC236}">
                <a16:creationId xmlns:a16="http://schemas.microsoft.com/office/drawing/2014/main" id="{9877C2CF-B2DD-41C8-8B5E-152673376B41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7" name="Rectangle 116">
            <a:extLst>
              <a:ext uri="{FF2B5EF4-FFF2-40B4-BE49-F238E27FC236}">
                <a16:creationId xmlns:a16="http://schemas.microsoft.com/office/drawing/2014/main" id="{24923D72-7E69-464B-94C5-B2530008D09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A00CCC86-7A88-4DFF-A0D0-6604606A2AE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1" name="TextBox 120">
            <a:extLst>
              <a:ext uri="{FF2B5EF4-FFF2-40B4-BE49-F238E27FC236}">
                <a16:creationId xmlns:a16="http://schemas.microsoft.com/office/drawing/2014/main" id="{E1F8ABFD-155B-4386-AE33-6E13057CFCF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123" name="Rectangle 122">
            <a:extLst>
              <a:ext uri="{FF2B5EF4-FFF2-40B4-BE49-F238E27FC236}">
                <a16:creationId xmlns:a16="http://schemas.microsoft.com/office/drawing/2014/main" id="{40C8693A-B687-4F5E-B86B-B4F11D52347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5" name="Picture 124">
            <a:extLst>
              <a:ext uri="{FF2B5EF4-FFF2-40B4-BE49-F238E27FC236}">
                <a16:creationId xmlns:a16="http://schemas.microsoft.com/office/drawing/2014/main" id="{D51084F9-D042-49BE-9E1A-43E583B98FC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27" name="Picture 126">
            <a:extLst>
              <a:ext uri="{FF2B5EF4-FFF2-40B4-BE49-F238E27FC236}">
                <a16:creationId xmlns:a16="http://schemas.microsoft.com/office/drawing/2014/main" id="{EE65CA45-264D-4FD3-9249-3CB04EC97E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29" name="Rectangle 128">
            <a:extLst>
              <a:ext uri="{FF2B5EF4-FFF2-40B4-BE49-F238E27FC236}">
                <a16:creationId xmlns:a16="http://schemas.microsoft.com/office/drawing/2014/main" id="{E7B58214-716F-43B8-8272-85CE2B9AB0B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2A5C070E-7DB1-4147-B6A8-D14B9C40E15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31070C9-36CD-4B65-8159-324995821FB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F707447B-01EB-4FD8-8698-C5CD103DC0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169" y="641226"/>
            <a:ext cx="9109398" cy="764493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/>
              <a:t>The Visible Spectrum of Light</a:t>
            </a: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89C35FB2-5194-4BE0-92D0-464E2B7116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1" name="Content Placeholder 8">
            <a:extLst>
              <a:ext uri="{FF2B5EF4-FFF2-40B4-BE49-F238E27FC236}">
                <a16:creationId xmlns:a16="http://schemas.microsoft.com/office/drawing/2014/main" id="{B049007D-9891-4FEE-A1B6-2090E48000A0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3118375910"/>
              </p:ext>
            </p:extLst>
          </p:nvPr>
        </p:nvGraphicFramePr>
        <p:xfrm>
          <a:off x="1879168" y="1581097"/>
          <a:ext cx="3045106" cy="46020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  <p:pic>
        <p:nvPicPr>
          <p:cNvPr id="19" name="Picture 18" descr="A picture containing chart&#10;&#10;Description automatically generated">
            <a:extLst>
              <a:ext uri="{FF2B5EF4-FFF2-40B4-BE49-F238E27FC236}">
                <a16:creationId xmlns:a16="http://schemas.microsoft.com/office/drawing/2014/main" id="{CD4CF1DA-6E89-4749-946D-663CA726E8AC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5681" y="1581097"/>
            <a:ext cx="4742141" cy="4605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7729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5" name="Picture 151">
            <a:extLst>
              <a:ext uri="{FF2B5EF4-FFF2-40B4-BE49-F238E27FC236}">
                <a16:creationId xmlns:a16="http://schemas.microsoft.com/office/drawing/2014/main" id="{26AA7C31-76FD-4B44-A1FF-D13D2515AE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046" name="Picture 153">
            <a:extLst>
              <a:ext uri="{FF2B5EF4-FFF2-40B4-BE49-F238E27FC236}">
                <a16:creationId xmlns:a16="http://schemas.microsoft.com/office/drawing/2014/main" id="{F5CE85F9-F4EE-4E5D-8235-528527A401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047" name="Rectangle 155">
            <a:extLst>
              <a:ext uri="{FF2B5EF4-FFF2-40B4-BE49-F238E27FC236}">
                <a16:creationId xmlns:a16="http://schemas.microsoft.com/office/drawing/2014/main" id="{17338BB4-74FF-4836-86B7-F1B0C2B62D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8" name="Rectangle 157">
            <a:extLst>
              <a:ext uri="{FF2B5EF4-FFF2-40B4-BE49-F238E27FC236}">
                <a16:creationId xmlns:a16="http://schemas.microsoft.com/office/drawing/2014/main" id="{1ABFA8A3-A231-4BC1-B8A5-C5BE7315CD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49" name="Rectangle 159">
            <a:extLst>
              <a:ext uri="{FF2B5EF4-FFF2-40B4-BE49-F238E27FC236}">
                <a16:creationId xmlns:a16="http://schemas.microsoft.com/office/drawing/2014/main" id="{4D747E59-EDB0-47FA-899B-0621ED112E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0" name="Rectangle 161">
            <a:extLst>
              <a:ext uri="{FF2B5EF4-FFF2-40B4-BE49-F238E27FC236}">
                <a16:creationId xmlns:a16="http://schemas.microsoft.com/office/drawing/2014/main" id="{C2629343-044F-4737-89E9-3E17903419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51" name="TextBox 163">
            <a:extLst>
              <a:ext uri="{FF2B5EF4-FFF2-40B4-BE49-F238E27FC236}">
                <a16:creationId xmlns:a16="http://schemas.microsoft.com/office/drawing/2014/main" id="{C9B9C8E0-18D9-430D-B171-939E0EEEBA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1052" name="Rectangle 165">
            <a:extLst>
              <a:ext uri="{FF2B5EF4-FFF2-40B4-BE49-F238E27FC236}">
                <a16:creationId xmlns:a16="http://schemas.microsoft.com/office/drawing/2014/main" id="{155C5824-2BDA-4A02-BED9-0338C8016D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53" name="Picture 167">
            <a:extLst>
              <a:ext uri="{FF2B5EF4-FFF2-40B4-BE49-F238E27FC236}">
                <a16:creationId xmlns:a16="http://schemas.microsoft.com/office/drawing/2014/main" id="{5EAFDFF8-7773-4351-A8F0-4FEB9CE8F8C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054" name="Picture 169">
            <a:extLst>
              <a:ext uri="{FF2B5EF4-FFF2-40B4-BE49-F238E27FC236}">
                <a16:creationId xmlns:a16="http://schemas.microsoft.com/office/drawing/2014/main" id="{C4592FE6-399E-4FA6-9473-D4255C6263B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055" name="Rectangle 171">
            <a:extLst>
              <a:ext uri="{FF2B5EF4-FFF2-40B4-BE49-F238E27FC236}">
                <a16:creationId xmlns:a16="http://schemas.microsoft.com/office/drawing/2014/main" id="{EB9F5F8F-9BE2-44D1-8635-552AE75531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6" name="Rectangle 173">
            <a:extLst>
              <a:ext uri="{FF2B5EF4-FFF2-40B4-BE49-F238E27FC236}">
                <a16:creationId xmlns:a16="http://schemas.microsoft.com/office/drawing/2014/main" id="{3848F896-2D9E-456B-B79E-06687B8CE3C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7" name="Rectangle 175">
            <a:extLst>
              <a:ext uri="{FF2B5EF4-FFF2-40B4-BE49-F238E27FC236}">
                <a16:creationId xmlns:a16="http://schemas.microsoft.com/office/drawing/2014/main" id="{99478E1E-6AA0-46B8-9422-9A978C057F5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5A71454-7B22-4D73-B01F-E45E64A09A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13079" y="808057"/>
            <a:ext cx="5042798" cy="6549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/>
              <a:t>The Rainbow Effect</a:t>
            </a:r>
          </a:p>
        </p:txBody>
      </p:sp>
      <p:pic>
        <p:nvPicPr>
          <p:cNvPr id="1028" name="Picture 4" descr="The resplendent inflexibility of the rainbow">
            <a:extLst>
              <a:ext uri="{FF2B5EF4-FFF2-40B4-BE49-F238E27FC236}">
                <a16:creationId xmlns:a16="http://schemas.microsoft.com/office/drawing/2014/main" id="{F5AFA6AF-B63E-4DEE-BDF2-5441219D20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6123" y="808057"/>
            <a:ext cx="3781046" cy="2438774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4.P.4A.1 The Visible Spectrum - SOUTH CAROLINA GRADE 4 SCIENCE">
            <a:extLst>
              <a:ext uri="{FF2B5EF4-FFF2-40B4-BE49-F238E27FC236}">
                <a16:creationId xmlns:a16="http://schemas.microsoft.com/office/drawing/2014/main" id="{A8EA1C88-8D06-4C37-9ACE-A3F346F3A5DC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436123" y="3990099"/>
            <a:ext cx="3781046" cy="1966143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8D1972-0EDF-4F65-BE7C-CEC1F6CA1F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713078" y="1463041"/>
            <a:ext cx="5042799" cy="4586903"/>
          </a:xfrm>
        </p:spPr>
        <p:txBody>
          <a:bodyPr vert="horz" lIns="91440" tIns="45720" rIns="91440" bIns="45720" rtlCol="0" anchor="ctr">
            <a:normAutofit lnSpcReduction="10000"/>
          </a:bodyPr>
          <a:lstStyle/>
          <a:p>
            <a:pPr>
              <a:lnSpc>
                <a:spcPct val="110000"/>
              </a:lnSpc>
            </a:pPr>
            <a:r>
              <a:rPr lang="en-US" dirty="0"/>
              <a:t>The colors we see consist of different wavelengths on the visible spectrum of light</a:t>
            </a:r>
          </a:p>
          <a:p>
            <a:pPr>
              <a:lnSpc>
                <a:spcPct val="110000"/>
              </a:lnSpc>
            </a:pPr>
            <a:r>
              <a:rPr lang="en-US" dirty="0"/>
              <a:t>When these wavelengths pass through transparent mediums, such as a raindrop of a window frame, the light is bent. This is known as </a:t>
            </a:r>
            <a:r>
              <a:rPr lang="en-US" b="1" i="1" dirty="0">
                <a:solidFill>
                  <a:schemeClr val="accent1"/>
                </a:solidFill>
              </a:rPr>
              <a:t>refracting</a:t>
            </a:r>
            <a:r>
              <a:rPr lang="en-US" dirty="0"/>
              <a:t>.</a:t>
            </a:r>
          </a:p>
          <a:p>
            <a:pPr>
              <a:lnSpc>
                <a:spcPct val="110000"/>
              </a:lnSpc>
            </a:pPr>
            <a:r>
              <a:rPr lang="en-US" dirty="0"/>
              <a:t>Light waves with shorter wavelengths bend the most, while light waves with longer wavelengths bend the least. </a:t>
            </a:r>
          </a:p>
          <a:p>
            <a:pPr>
              <a:lnSpc>
                <a:spcPct val="110000"/>
              </a:lnSpc>
            </a:pPr>
            <a:r>
              <a:rPr lang="en-US" dirty="0"/>
              <a:t>This is what causes the arch of colors that we see in a rainbow!</a:t>
            </a:r>
          </a:p>
        </p:txBody>
      </p:sp>
      <p:sp>
        <p:nvSpPr>
          <p:cNvPr id="1058" name="Rectangle 177">
            <a:extLst>
              <a:ext uri="{FF2B5EF4-FFF2-40B4-BE49-F238E27FC236}">
                <a16:creationId xmlns:a16="http://schemas.microsoft.com/office/drawing/2014/main" id="{F41C1373-9651-4596-9D53-A49C3610801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886317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8" name="Picture 103">
            <a:extLst>
              <a:ext uri="{FF2B5EF4-FFF2-40B4-BE49-F238E27FC236}">
                <a16:creationId xmlns:a16="http://schemas.microsoft.com/office/drawing/2014/main" id="{26AA7C31-76FD-4B44-A1FF-D13D2515AE5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39" name="Picture 105">
            <a:extLst>
              <a:ext uri="{FF2B5EF4-FFF2-40B4-BE49-F238E27FC236}">
                <a16:creationId xmlns:a16="http://schemas.microsoft.com/office/drawing/2014/main" id="{F5CE85F9-F4EE-4E5D-8235-528527A401D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0" name="Rectangle 107">
            <a:extLst>
              <a:ext uri="{FF2B5EF4-FFF2-40B4-BE49-F238E27FC236}">
                <a16:creationId xmlns:a16="http://schemas.microsoft.com/office/drawing/2014/main" id="{17338BB4-74FF-4836-86B7-F1B0C2B62DA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1" name="Rectangle 109">
            <a:extLst>
              <a:ext uri="{FF2B5EF4-FFF2-40B4-BE49-F238E27FC236}">
                <a16:creationId xmlns:a16="http://schemas.microsoft.com/office/drawing/2014/main" id="{1ABFA8A3-A231-4BC1-B8A5-C5BE7315CD7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2" name="Rectangle 111">
            <a:extLst>
              <a:ext uri="{FF2B5EF4-FFF2-40B4-BE49-F238E27FC236}">
                <a16:creationId xmlns:a16="http://schemas.microsoft.com/office/drawing/2014/main" id="{4D747E59-EDB0-47FA-899B-0621ED112E7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3" name="Rectangle 113">
            <a:extLst>
              <a:ext uri="{FF2B5EF4-FFF2-40B4-BE49-F238E27FC236}">
                <a16:creationId xmlns:a16="http://schemas.microsoft.com/office/drawing/2014/main" id="{C2629343-044F-4737-89E9-3E17903419C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4" name="TextBox 115">
            <a:extLst>
              <a:ext uri="{FF2B5EF4-FFF2-40B4-BE49-F238E27FC236}">
                <a16:creationId xmlns:a16="http://schemas.microsoft.com/office/drawing/2014/main" id="{C9B9C8E0-18D9-430D-B171-939E0EEEBAB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 txBox="1"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600"/>
              </a:spcAft>
            </a:pPr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 useBgFill="1">
        <p:nvSpPr>
          <p:cNvPr id="145" name="Rectangle 117">
            <a:extLst>
              <a:ext uri="{FF2B5EF4-FFF2-40B4-BE49-F238E27FC236}">
                <a16:creationId xmlns:a16="http://schemas.microsoft.com/office/drawing/2014/main" id="{B9EEB229-3EBA-4333-B94C-ED62EC10144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6" name="Picture 119">
            <a:extLst>
              <a:ext uri="{FF2B5EF4-FFF2-40B4-BE49-F238E27FC236}">
                <a16:creationId xmlns:a16="http://schemas.microsoft.com/office/drawing/2014/main" id="{B4666C73-1C44-4BD3-9529-A7E02C6A8AD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47" name="Picture 121">
            <a:extLst>
              <a:ext uri="{FF2B5EF4-FFF2-40B4-BE49-F238E27FC236}">
                <a16:creationId xmlns:a16="http://schemas.microsoft.com/office/drawing/2014/main" id="{723E4E2F-EA2E-477B-A595-C5A5F62E93A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148" name="Rectangle 123">
            <a:extLst>
              <a:ext uri="{FF2B5EF4-FFF2-40B4-BE49-F238E27FC236}">
                <a16:creationId xmlns:a16="http://schemas.microsoft.com/office/drawing/2014/main" id="{B6500FA0-D185-45FF-9F47-EF5FB715808C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9" name="Rectangle 125">
            <a:extLst>
              <a:ext uri="{FF2B5EF4-FFF2-40B4-BE49-F238E27FC236}">
                <a16:creationId xmlns:a16="http://schemas.microsoft.com/office/drawing/2014/main" id="{7273825F-243F-467C-8349-B97E81C3E68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0" name="Rectangle 127">
            <a:extLst>
              <a:ext uri="{FF2B5EF4-FFF2-40B4-BE49-F238E27FC236}">
                <a16:creationId xmlns:a16="http://schemas.microsoft.com/office/drawing/2014/main" id="{255659AF-6F61-42EF-B761-0862A79DBEB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4E28CB-B168-4818-AEA7-C18ACC9A6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6193" y="808056"/>
            <a:ext cx="4473115" cy="1077229"/>
          </a:xfrm>
        </p:spPr>
        <p:txBody>
          <a:bodyPr vert="horz" lIns="91440" tIns="45720" rIns="91440" bIns="45720" rtlCol="0" anchor="t">
            <a:normAutofit/>
          </a:bodyPr>
          <a:lstStyle/>
          <a:p>
            <a:pPr algn="l"/>
            <a:r>
              <a:rPr lang="en-US" sz="4000" dirty="0"/>
              <a:t>Filtering Light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872679-D98D-4833-89EB-0FBD69C6C4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66193" y="1651782"/>
            <a:ext cx="4473115" cy="4398162"/>
          </a:xfr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r>
              <a:rPr lang="en-US" sz="2400" dirty="0"/>
              <a:t>When wavelengths of light encounter other types of mediums, they are sometimes unable to pass through</a:t>
            </a:r>
          </a:p>
          <a:p>
            <a:r>
              <a:rPr lang="en-US" sz="2400" dirty="0"/>
              <a:t>This is called the </a:t>
            </a:r>
            <a:r>
              <a:rPr lang="en-US" sz="2400" b="1" i="1" dirty="0">
                <a:solidFill>
                  <a:schemeClr val="accent1"/>
                </a:solidFill>
              </a:rPr>
              <a:t>filtering</a:t>
            </a:r>
            <a:r>
              <a:rPr lang="en-US" sz="2400" dirty="0"/>
              <a:t> of light, where only certain colors of light pass through a medium</a:t>
            </a:r>
          </a:p>
          <a:p>
            <a:r>
              <a:rPr lang="en-US" sz="2400" dirty="0"/>
              <a:t>This can happen when light passes through colored tissue paper, sunglasses, etc.</a:t>
            </a:r>
          </a:p>
        </p:txBody>
      </p:sp>
      <p:pic>
        <p:nvPicPr>
          <p:cNvPr id="5" name="Picture 6" descr="Pin by Kathie Guild on Puppets in School Counseling | Decorative  fluorescent light covers, Fluorescent light covers, Fluorescent light  covers diy">
            <a:extLst>
              <a:ext uri="{FF2B5EF4-FFF2-40B4-BE49-F238E27FC236}">
                <a16:creationId xmlns:a16="http://schemas.microsoft.com/office/drawing/2014/main" id="{2FA5CF0C-AFB1-4118-8B4C-1DC5AA8CB8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01560" y="641207"/>
            <a:ext cx="3495033" cy="2621275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8" descr="Red heart shaped festival sunglasses | Wild Thing">
            <a:extLst>
              <a:ext uri="{FF2B5EF4-FFF2-40B4-BE49-F238E27FC236}">
                <a16:creationId xmlns:a16="http://schemas.microsoft.com/office/drawing/2014/main" id="{38F5A5C5-DAE5-41DF-8637-8A09BA41E88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785575" y="3590198"/>
            <a:ext cx="3927003" cy="2621275"/>
          </a:xfrm>
          <a:prstGeom prst="rect">
            <a:avLst/>
          </a:prstGeom>
          <a:noFill/>
          <a:ln>
            <a:gradFill flip="none" rotWithShape="1">
              <a:gsLst>
                <a:gs pos="86000">
                  <a:schemeClr val="accent6">
                    <a:lumMod val="67000"/>
                  </a:schemeClr>
                </a:gs>
                <a:gs pos="20000">
                  <a:schemeClr val="accent6">
                    <a:lumMod val="97000"/>
                    <a:lumOff val="3000"/>
                  </a:schemeClr>
                </a:gs>
                <a:gs pos="100000">
                  <a:schemeClr val="accent6">
                    <a:lumMod val="60000"/>
                    <a:lumOff val="40000"/>
                  </a:schemeClr>
                </a:gs>
              </a:gsLst>
              <a:lin ang="16200000" scaled="1"/>
              <a:tileRect/>
            </a:gradFill>
          </a:ln>
          <a:effectLst>
            <a:innerShdw blurRad="127000">
              <a:prstClr val="black">
                <a:alpha val="90000"/>
              </a:prstClr>
            </a:inn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1" name="Rectangle 129">
            <a:extLst>
              <a:ext uri="{FF2B5EF4-FFF2-40B4-BE49-F238E27FC236}">
                <a16:creationId xmlns:a16="http://schemas.microsoft.com/office/drawing/2014/main" id="{00650157-038B-4377-BAFA-B12FF57E01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709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7" name="Rectangle 46">
            <a:extLst>
              <a:ext uri="{FF2B5EF4-FFF2-40B4-BE49-F238E27FC236}">
                <a16:creationId xmlns:a16="http://schemas.microsoft.com/office/drawing/2014/main" id="{4DA9E8CC-6C73-43E6-AF09-B4B1083BCD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9867" cy="685528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C6DFF5FD-BEF9-4B06-B7C2-58C5CFC92B3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C9A18D1D-88E7-41EF-892F-C99BDEEE5E7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53" name="Rectangle 52">
            <a:extLst>
              <a:ext uri="{FF2B5EF4-FFF2-40B4-BE49-F238E27FC236}">
                <a16:creationId xmlns:a16="http://schemas.microsoft.com/office/drawing/2014/main" id="{113E1A2F-E5D7-4888-BA8C-1CDDC7CE232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625649A-4F9D-4D90-8F0A-433D7A1F685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7533" y="0"/>
            <a:ext cx="10378001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31DC8FF-ED1E-4D53-BA2C-C274D46B1E2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73203" y="5484330"/>
            <a:ext cx="9646888" cy="973031"/>
          </a:xfrm>
        </p:spPr>
        <p:txBody>
          <a:bodyPr vert="horz" lIns="91440" tIns="45720" rIns="91440" bIns="45720" rtlCol="0">
            <a:noAutofit/>
          </a:bodyPr>
          <a:lstStyle/>
          <a:p>
            <a:pPr algn="l"/>
            <a:r>
              <a:rPr lang="en-US" sz="3200" b="1" dirty="0"/>
              <a:t>How will different concentrations of wavelengths impact plant growth?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D3B1B9-F02E-43B7-822B-C830ADB585B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3203" y="5082847"/>
            <a:ext cx="9183290" cy="398765"/>
          </a:xfrm>
        </p:spPr>
        <p:txBody>
          <a:bodyPr vert="horz" lIns="91440" tIns="0" rIns="91440" bIns="45720" rtlCol="0" anchor="t">
            <a:normAutofit/>
          </a:bodyPr>
          <a:lstStyle/>
          <a:p>
            <a:pPr algn="l"/>
            <a:r>
              <a:rPr lang="en-US" dirty="0"/>
              <a:t>This visible spectrum of light is the same light plants use during photosynthesis …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B6F31202-25B1-43E6-94C1-CDCAFFE33CE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2" name="Picture 4" descr="Light bulb on green grass">
            <a:extLst>
              <a:ext uri="{FF2B5EF4-FFF2-40B4-BE49-F238E27FC236}">
                <a16:creationId xmlns:a16="http://schemas.microsoft.com/office/drawing/2014/main" id="{50B3DD39-B17F-4E83-BF7B-17C1142F7729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-1" t="17310" r="-1" b="13710"/>
          <a:stretch/>
        </p:blipFill>
        <p:spPr>
          <a:xfrm>
            <a:off x="1005401" y="-2"/>
            <a:ext cx="10380133" cy="4779391"/>
          </a:xfrm>
          <a:prstGeom prst="rect">
            <a:avLst/>
          </a:prstGeom>
          <a:ln>
            <a:solidFill>
              <a:schemeClr val="accent6"/>
            </a:solidFill>
          </a:ln>
        </p:spPr>
      </p:pic>
      <p:sp>
        <p:nvSpPr>
          <p:cNvPr id="59" name="Rectangle 58">
            <a:extLst>
              <a:ext uri="{FF2B5EF4-FFF2-40B4-BE49-F238E27FC236}">
                <a16:creationId xmlns:a16="http://schemas.microsoft.com/office/drawing/2014/main" id="{588507C5-B772-411D-B50E-0C075AD253C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387666" y="-2718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0061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Cambria">
      <a:maj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Madison</Template>
  <TotalTime>1245</TotalTime>
  <Words>431</Words>
  <Application>Microsoft Office PowerPoint</Application>
  <PresentationFormat>Widescreen</PresentationFormat>
  <Paragraphs>40</Paragraphs>
  <Slides>8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4" baseType="lpstr">
      <vt:lpstr>Calibri</vt:lpstr>
      <vt:lpstr>Cambria</vt:lpstr>
      <vt:lpstr>MS Shell Dlg 2</vt:lpstr>
      <vt:lpstr>Wingdings</vt:lpstr>
      <vt:lpstr>Wingdings 3</vt:lpstr>
      <vt:lpstr>Madison</vt:lpstr>
      <vt:lpstr>Reflection</vt:lpstr>
      <vt:lpstr>While you were conducting your background research, Dr. Doust and his team ran an experiment of their own … </vt:lpstr>
      <vt:lpstr>In Dr. Doust’s lab …</vt:lpstr>
      <vt:lpstr>Analysis of the Grow Lights</vt:lpstr>
      <vt:lpstr>The Visible Spectrum of Light</vt:lpstr>
      <vt:lpstr>The Rainbow Effect</vt:lpstr>
      <vt:lpstr>Filtering Light</vt:lpstr>
      <vt:lpstr>How will different concentrations of wavelengths impact plant growth?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NEWS UPDATE: Catastrophe Strikes!</dc:title>
  <dc:creator>Sofia Gomez</dc:creator>
  <cp:lastModifiedBy>Caroline Barnes</cp:lastModifiedBy>
  <cp:revision>29</cp:revision>
  <dcterms:created xsi:type="dcterms:W3CDTF">2021-04-03T21:23:22Z</dcterms:created>
  <dcterms:modified xsi:type="dcterms:W3CDTF">2022-04-18T18:55:30Z</dcterms:modified>
</cp:coreProperties>
</file>