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9" r:id="rId1"/>
  </p:sldMasterIdLst>
  <p:notesMasterIdLst>
    <p:notesMasterId r:id="rId15"/>
  </p:notesMasterIdLst>
  <p:handoutMasterIdLst>
    <p:handoutMasterId r:id="rId16"/>
  </p:handoutMasterIdLst>
  <p:sldIdLst>
    <p:sldId id="268" r:id="rId2"/>
    <p:sldId id="270" r:id="rId3"/>
    <p:sldId id="277" r:id="rId4"/>
    <p:sldId id="293" r:id="rId5"/>
    <p:sldId id="289" r:id="rId6"/>
    <p:sldId id="279" r:id="rId7"/>
    <p:sldId id="285" r:id="rId8"/>
    <p:sldId id="288" r:id="rId9"/>
    <p:sldId id="287" r:id="rId10"/>
    <p:sldId id="291" r:id="rId11"/>
    <p:sldId id="278" r:id="rId12"/>
    <p:sldId id="276"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snapToGrid="0">
      <p:cViewPr varScale="1">
        <p:scale>
          <a:sx n="46" d="100"/>
          <a:sy n="46" d="100"/>
        </p:scale>
        <p:origin x="762"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1320"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027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634A6-3A02-477E-B376-C819610FF789}" type="datetimeFigureOut">
              <a:rPr lang="en-US" smtClean="0"/>
              <a:t>4/18/2022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5CDA1D-F956-4955-8AD5-DC462335A02A}" type="slidenum">
              <a:rPr lang="en-US" smtClean="0"/>
              <a:t>‹#›</a:t>
            </a:fld>
            <a:endParaRPr lang="en-US"/>
          </a:p>
        </p:txBody>
      </p:sp>
    </p:spTree>
    <p:extLst>
      <p:ext uri="{BB962C8B-B14F-4D97-AF65-F5344CB8AC3E}">
        <p14:creationId xmlns:p14="http://schemas.microsoft.com/office/powerpoint/2010/main" val="2493486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5CDA1D-F956-4955-8AD5-DC462335A02A}" type="slidenum">
              <a:rPr lang="en-US" smtClean="0"/>
              <a:t>1</a:t>
            </a:fld>
            <a:endParaRPr lang="en-US"/>
          </a:p>
        </p:txBody>
      </p:sp>
    </p:spTree>
    <p:extLst>
      <p:ext uri="{BB962C8B-B14F-4D97-AF65-F5344CB8AC3E}">
        <p14:creationId xmlns:p14="http://schemas.microsoft.com/office/powerpoint/2010/main" val="260358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5CDA1D-F956-4955-8AD5-DC462335A02A}" type="slidenum">
              <a:rPr lang="en-US" smtClean="0"/>
              <a:t>13</a:t>
            </a:fld>
            <a:endParaRPr lang="en-US"/>
          </a:p>
        </p:txBody>
      </p:sp>
    </p:spTree>
    <p:extLst>
      <p:ext uri="{BB962C8B-B14F-4D97-AF65-F5344CB8AC3E}">
        <p14:creationId xmlns:p14="http://schemas.microsoft.com/office/powerpoint/2010/main" val="4317515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3CB87E-4591-47A1-9046-CF63F17215EF}" type="datetime2">
              <a:rPr lang="en-US" smtClean="0"/>
              <a:t>Monday, April 18, 2022</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A4F6043-7A67-491B-98BC-F933DED7226D}" type="slidenum">
              <a:rPr lang="en-US" smtClean="0"/>
              <a:t>‹#›</a:t>
            </a:fld>
            <a:endParaRPr lang="en-US"/>
          </a:p>
        </p:txBody>
      </p:sp>
    </p:spTree>
    <p:extLst>
      <p:ext uri="{BB962C8B-B14F-4D97-AF65-F5344CB8AC3E}">
        <p14:creationId xmlns:p14="http://schemas.microsoft.com/office/powerpoint/2010/main" val="423350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DE70B-B772-416E-A790-995760B1742E}" type="datetime2">
              <a:rPr lang="en-US" smtClean="0"/>
              <a:t>Monday, April 18, 2022</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324485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76760CDE-A6F1-4138-AF12-ED09E8E5FB6B}" type="datetime2">
              <a:rPr lang="en-US" smtClean="0"/>
              <a:t>Monday, April 18, 2022</a:t>
            </a:fld>
            <a:endParaRPr lang="en-US"/>
          </a:p>
        </p:txBody>
      </p:sp>
      <p:sp>
        <p:nvSpPr>
          <p:cNvPr id="5" name="Footer Placeholder 4"/>
          <p:cNvSpPr>
            <a:spLocks noGrp="1"/>
          </p:cNvSpPr>
          <p:nvPr>
            <p:ph type="ftr" sz="quarter" idx="11"/>
          </p:nvPr>
        </p:nvSpPr>
        <p:spPr>
          <a:xfrm>
            <a:off x="2182708" y="6272784"/>
            <a:ext cx="6327648" cy="365125"/>
          </a:xfrm>
        </p:spPr>
        <p:txBody>
          <a:bodyPr/>
          <a:lstStyle/>
          <a:p>
            <a:r>
              <a:rPr lang="en-US"/>
              <a:t>Sample Footer Text</a:t>
            </a: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315563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15F8B1-DB7B-4D28-A97D-40FB2DD1EF78}" type="datetime2">
              <a:rPr lang="en-US" smtClean="0"/>
              <a:t>Monday, April 18, 2022</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091070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352ED3-3C46-4C9A-9738-67B2D875E7E2}" type="datetime2">
              <a:rPr lang="en-US" smtClean="0"/>
              <a:pPr/>
              <a:t>Monday, April 18, 2022</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3815075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94D44-7693-499F-AC6C-11696134FE3F}" type="datetime2">
              <a:rPr lang="en-US" smtClean="0"/>
              <a:t>Monday, April 18, 2022</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83374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AF2AE-472C-4EF3-ABB2-24BAA9AE3CF7}" type="datetime2">
              <a:rPr lang="en-US" smtClean="0"/>
              <a:t>Monday, April 18, 2022</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948907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EA162C-A7C1-4263-9453-1BAFF8C39559}" type="datetime2">
              <a:rPr lang="en-US" smtClean="0"/>
              <a:t>Monday, April 18, 2022</a:t>
            </a:fld>
            <a:endParaRPr lang="en-US"/>
          </a:p>
        </p:txBody>
      </p:sp>
      <p:sp>
        <p:nvSpPr>
          <p:cNvPr id="6" name="Footer Placeholder 5"/>
          <p:cNvSpPr>
            <a:spLocks noGrp="1"/>
          </p:cNvSpPr>
          <p:nvPr>
            <p:ph type="ftr" sz="quarter" idx="11"/>
          </p:nvPr>
        </p:nvSpPr>
        <p:spPr/>
        <p:txBody>
          <a:bodyPr/>
          <a:lstStyle/>
          <a:p>
            <a:r>
              <a:rPr lang="en-US"/>
              <a:t>Sample Footer Text</a:t>
            </a: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1147579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DF6793-3458-4587-8168-65F0C37A92D2}" type="datetime2">
              <a:rPr lang="en-US" smtClean="0"/>
              <a:t>Monday, April 18, 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4228766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A17F0E-8070-4DFE-A821-9A699EDBAD7E}" type="datetime2">
              <a:rPr lang="en-US" smtClean="0"/>
              <a:t>Monday, April 18, 2022</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615537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D34AE-C7BF-46E5-A968-01C6641F6476}" type="datetime2">
              <a:rPr lang="en-US" smtClean="0"/>
              <a:t>Monday, April 18, 2022</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684123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8352ED3-3C46-4C9A-9738-67B2D875E7E2}" type="datetime2">
              <a:rPr lang="en-US" smtClean="0"/>
              <a:pPr/>
              <a:t>Monday, April 18, 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a:t>Sample Footer Text</a:t>
            </a:r>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201072278"/>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0.jp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microsoft.com/office/2007/relationships/hdphoto" Target="../media/hdphoto2.wdp"/><Relationship Id="rId7"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2.png"/><Relationship Id="rId9"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11">
            <a:extLst>
              <a:ext uri="{FF2B5EF4-FFF2-40B4-BE49-F238E27FC236}">
                <a16:creationId xmlns:a16="http://schemas.microsoft.com/office/drawing/2014/main" id="{16DBFAD4-B5FC-442B-A283-381B01B195F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B649DC7-8769-4383-A6F2-8F366BA7A15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a:extLst>
                <a:ext uri="{FF2B5EF4-FFF2-40B4-BE49-F238E27FC236}">
                  <a16:creationId xmlns:a16="http://schemas.microsoft.com/office/drawing/2014/main" id="{0C67FD53-2686-4E0E-BA49-976F78F9AA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useBgFill="1">
        <p:nvSpPr>
          <p:cNvPr id="11" name="Rectangle 15">
            <a:extLst>
              <a:ext uri="{FF2B5EF4-FFF2-40B4-BE49-F238E27FC236}">
                <a16:creationId xmlns:a16="http://schemas.microsoft.com/office/drawing/2014/main" id="{E009DD9B-5EE2-4C0D-8B2B-351C8C10220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7">
            <a:extLst>
              <a:ext uri="{FF2B5EF4-FFF2-40B4-BE49-F238E27FC236}">
                <a16:creationId xmlns:a16="http://schemas.microsoft.com/office/drawing/2014/main" id="{E720DB99-7745-4E75-9D96-AAB6D55C53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9">
            <a:extLst>
              <a:ext uri="{FF2B5EF4-FFF2-40B4-BE49-F238E27FC236}">
                <a16:creationId xmlns:a16="http://schemas.microsoft.com/office/drawing/2014/main" id="{D68803C4-E159-4360-B7BB-74205C8F78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21">
            <a:extLst>
              <a:ext uri="{FF2B5EF4-FFF2-40B4-BE49-F238E27FC236}">
                <a16:creationId xmlns:a16="http://schemas.microsoft.com/office/drawing/2014/main" id="{504B0465-3B07-49BF-BEA7-D814762462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0A675B5F-1654-4F9F-96E8-C322E13D1F7D}"/>
              </a:ext>
            </a:extLst>
          </p:cNvPr>
          <p:cNvSpPr>
            <a:spLocks noGrp="1"/>
          </p:cNvSpPr>
          <p:nvPr>
            <p:ph type="title"/>
          </p:nvPr>
        </p:nvSpPr>
        <p:spPr>
          <a:xfrm>
            <a:off x="1069848" y="484632"/>
            <a:ext cx="10058400" cy="1609344"/>
          </a:xfrm>
        </p:spPr>
        <p:txBody>
          <a:bodyPr vert="horz" lIns="91440" tIns="45720" rIns="91440" bIns="45720" rtlCol="0" anchor="ctr">
            <a:normAutofit/>
          </a:bodyPr>
          <a:lstStyle/>
          <a:p>
            <a:r>
              <a:rPr lang="en-US" cap="none" dirty="0"/>
              <a:t>You’ve got mail!</a:t>
            </a:r>
          </a:p>
        </p:txBody>
      </p:sp>
      <p:pic>
        <p:nvPicPr>
          <p:cNvPr id="7" name="Content Placeholder 6">
            <a:extLst>
              <a:ext uri="{FF2B5EF4-FFF2-40B4-BE49-F238E27FC236}">
                <a16:creationId xmlns:a16="http://schemas.microsoft.com/office/drawing/2014/main" id="{D76E6396-8E65-4592-92FB-EE55B0BD2E47}"/>
              </a:ext>
            </a:extLst>
          </p:cNvPr>
          <p:cNvPicPr>
            <a:picLocks noGrp="1" noChangeAspect="1"/>
          </p:cNvPicPr>
          <p:nvPr>
            <p:ph sz="half" idx="1"/>
          </p:nvPr>
        </p:nvPicPr>
        <p:blipFill rotWithShape="1">
          <a:blip r:embed="rId7">
            <a:extLst>
              <a:ext uri="{28A0092B-C50C-407E-A947-70E740481C1C}">
                <a14:useLocalDpi xmlns:a14="http://schemas.microsoft.com/office/drawing/2010/main" val="0"/>
              </a:ext>
            </a:extLst>
          </a:blip>
          <a:srcRect l="2749" r="15849"/>
          <a:stretch/>
        </p:blipFill>
        <p:spPr>
          <a:xfrm>
            <a:off x="1007196" y="2265037"/>
            <a:ext cx="5088800" cy="3907158"/>
          </a:xfrm>
          <a:prstGeom prst="rect">
            <a:avLst/>
          </a:prstGeom>
        </p:spPr>
      </p:pic>
      <p:sp>
        <p:nvSpPr>
          <p:cNvPr id="6" name="Content Placeholder 5">
            <a:extLst>
              <a:ext uri="{FF2B5EF4-FFF2-40B4-BE49-F238E27FC236}">
                <a16:creationId xmlns:a16="http://schemas.microsoft.com/office/drawing/2014/main" id="{D908CA68-0A6D-4EB4-B9BC-0631FB201A86}"/>
              </a:ext>
            </a:extLst>
          </p:cNvPr>
          <p:cNvSpPr>
            <a:spLocks noGrp="1"/>
          </p:cNvSpPr>
          <p:nvPr>
            <p:ph sz="half" idx="2"/>
          </p:nvPr>
        </p:nvSpPr>
        <p:spPr>
          <a:xfrm>
            <a:off x="6496216" y="2320412"/>
            <a:ext cx="4632031" cy="3851787"/>
          </a:xfrm>
        </p:spPr>
        <p:txBody>
          <a:bodyPr vert="horz" lIns="91440" tIns="45720" rIns="91440" bIns="45720" rtlCol="0" anchor="ctr">
            <a:normAutofit/>
          </a:bodyPr>
          <a:lstStyle/>
          <a:p>
            <a:pPr marL="0" indent="0">
              <a:buNone/>
            </a:pPr>
            <a:r>
              <a:rPr lang="en-US" dirty="0"/>
              <a:t>We just received a letter, addressed to our class.</a:t>
            </a:r>
          </a:p>
          <a:p>
            <a:pPr marL="0" indent="0">
              <a:buNone/>
            </a:pPr>
            <a:endParaRPr lang="en-US" dirty="0"/>
          </a:p>
          <a:p>
            <a:pPr marL="0" indent="0">
              <a:buNone/>
            </a:pPr>
            <a:r>
              <a:rPr lang="en-US" dirty="0"/>
              <a:t>The letter is from Dr. Doust, an intrepid international plant collector and plant biologist from Australia.</a:t>
            </a:r>
          </a:p>
          <a:p>
            <a:pPr marL="0" indent="0">
              <a:buNone/>
            </a:pPr>
            <a:endParaRPr lang="en-US" dirty="0"/>
          </a:p>
          <a:p>
            <a:pPr marL="0" indent="0">
              <a:buNone/>
            </a:pPr>
            <a:r>
              <a:rPr lang="en-US" dirty="0"/>
              <a:t>Let’s see what he has to say!</a:t>
            </a:r>
          </a:p>
        </p:txBody>
      </p:sp>
      <p:sp>
        <p:nvSpPr>
          <p:cNvPr id="21" name="Oval 23">
            <a:extLst>
              <a:ext uri="{FF2B5EF4-FFF2-40B4-BE49-F238E27FC236}">
                <a16:creationId xmlns:a16="http://schemas.microsoft.com/office/drawing/2014/main" id="{49B7FFA5-14CB-4A4F-9BCC-CA3AA5D9D2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5">
            <a:extLst>
              <a:ext uri="{FF2B5EF4-FFF2-40B4-BE49-F238E27FC236}">
                <a16:creationId xmlns:a16="http://schemas.microsoft.com/office/drawing/2014/main" id="{04E48745-7512-4EC2-9E20-9092D1215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40273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2">
            <a:extLst>
              <a:ext uri="{FF2B5EF4-FFF2-40B4-BE49-F238E27FC236}">
                <a16:creationId xmlns:a16="http://schemas.microsoft.com/office/drawing/2014/main" id="{CCF043BA-0C52-4068-BCF5-2B2D89BA9D3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3">
            <a:extLst>
              <a:ext uri="{FF2B5EF4-FFF2-40B4-BE49-F238E27FC236}">
                <a16:creationId xmlns:a16="http://schemas.microsoft.com/office/drawing/2014/main" id="{CD2FDA6B-715C-4AD3-860E-199A5DD7B7A2}"/>
              </a:ext>
            </a:extLst>
          </p:cNvPr>
          <p:cNvSpPr>
            <a:spLocks noGrp="1"/>
          </p:cNvSpPr>
          <p:nvPr>
            <p:ph type="title"/>
          </p:nvPr>
        </p:nvSpPr>
        <p:spPr>
          <a:xfrm>
            <a:off x="7363115" y="512921"/>
            <a:ext cx="4357889" cy="1609344"/>
          </a:xfrm>
          <a:ln>
            <a:noFill/>
          </a:ln>
        </p:spPr>
        <p:txBody>
          <a:bodyPr vert="horz" lIns="91440" tIns="45720" rIns="91440" bIns="45720" rtlCol="0">
            <a:normAutofit/>
          </a:bodyPr>
          <a:lstStyle/>
          <a:p>
            <a:r>
              <a:rPr lang="en-US" cap="none" dirty="0"/>
              <a:t>In the letter …</a:t>
            </a:r>
          </a:p>
        </p:txBody>
      </p:sp>
      <p:pic>
        <p:nvPicPr>
          <p:cNvPr id="4" name="Picture 3" descr="Morning view of a forest">
            <a:extLst>
              <a:ext uri="{FF2B5EF4-FFF2-40B4-BE49-F238E27FC236}">
                <a16:creationId xmlns:a16="http://schemas.microsoft.com/office/drawing/2014/main" id="{2929A32A-641C-463C-AC44-06D91EDDD6B3}"/>
              </a:ext>
            </a:extLst>
          </p:cNvPr>
          <p:cNvPicPr>
            <a:picLocks noChangeAspect="1"/>
          </p:cNvPicPr>
          <p:nvPr/>
        </p:nvPicPr>
        <p:blipFill rotWithShape="1">
          <a:blip r:embed="rId4">
            <a:extLst>
              <a:ext uri="{28A0092B-C50C-407E-A947-70E740481C1C}">
                <a14:useLocalDpi xmlns:a14="http://schemas.microsoft.com/office/drawing/2010/main" val="0"/>
              </a:ext>
            </a:extLst>
          </a:blip>
          <a:srcRect l="1" t="-1" r="32948" b="-1"/>
          <a:stretch/>
        </p:blipFill>
        <p:spPr>
          <a:xfrm>
            <a:off x="3344" y="10"/>
            <a:ext cx="6888776" cy="6857990"/>
          </a:xfrm>
          <a:prstGeom prst="rect">
            <a:avLst/>
          </a:prstGeom>
        </p:spPr>
      </p:pic>
      <p:sp>
        <p:nvSpPr>
          <p:cNvPr id="3" name="Content Placeholder 2">
            <a:extLst>
              <a:ext uri="{FF2B5EF4-FFF2-40B4-BE49-F238E27FC236}">
                <a16:creationId xmlns:a16="http://schemas.microsoft.com/office/drawing/2014/main" id="{AB4C6EF6-7325-4299-BA0A-ECC77D4C3088}"/>
              </a:ext>
            </a:extLst>
          </p:cNvPr>
          <p:cNvSpPr>
            <a:spLocks noGrp="1"/>
          </p:cNvSpPr>
          <p:nvPr>
            <p:ph idx="1"/>
          </p:nvPr>
        </p:nvSpPr>
        <p:spPr>
          <a:xfrm>
            <a:off x="7363114" y="2149697"/>
            <a:ext cx="4357889" cy="4050792"/>
          </a:xfrm>
        </p:spPr>
        <p:txBody>
          <a:bodyPr>
            <a:normAutofit lnSpcReduction="10000"/>
          </a:bodyPr>
          <a:lstStyle/>
          <a:p>
            <a:pPr marL="0" indent="0">
              <a:buNone/>
            </a:pPr>
            <a:r>
              <a:rPr lang="en-US" dirty="0"/>
              <a:t>Dr. Doust explains that he and his lab team recently embarked on an expedition to the Amazon rainforest.</a:t>
            </a:r>
          </a:p>
          <a:p>
            <a:pPr marL="0" indent="0">
              <a:buNone/>
            </a:pPr>
            <a:endParaRPr lang="en-US" dirty="0"/>
          </a:p>
          <a:p>
            <a:pPr marL="0" indent="0">
              <a:buNone/>
            </a:pPr>
            <a:r>
              <a:rPr lang="en-US" dirty="0"/>
              <a:t>While trekking through the foliage, they encountered a mysterious, bright blue-green plant. </a:t>
            </a:r>
          </a:p>
          <a:p>
            <a:pPr marL="0" indent="0">
              <a:buNone/>
            </a:pPr>
            <a:endParaRPr lang="en-US" dirty="0"/>
          </a:p>
          <a:p>
            <a:pPr marL="0" indent="0">
              <a:buNone/>
            </a:pPr>
            <a:r>
              <a:rPr lang="en-US" dirty="0"/>
              <a:t>Dr. Doust decided to collect some seeds from this plant before he and his team returned to their laboratory in Australia. </a:t>
            </a:r>
          </a:p>
        </p:txBody>
      </p:sp>
      <p:grpSp>
        <p:nvGrpSpPr>
          <p:cNvPr id="29" name="Group 24">
            <a:extLst>
              <a:ext uri="{FF2B5EF4-FFF2-40B4-BE49-F238E27FC236}">
                <a16:creationId xmlns:a16="http://schemas.microsoft.com/office/drawing/2014/main" id="{789ACCC8-A635-400E-B9C0-AD9CA57109C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6" name="Oval 25">
              <a:extLst>
                <a:ext uri="{FF2B5EF4-FFF2-40B4-BE49-F238E27FC236}">
                  <a16:creationId xmlns:a16="http://schemas.microsoft.com/office/drawing/2014/main" id="{CBC21CEB-233C-4B50-8CCA-829AD0428F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26">
              <a:extLst>
                <a:ext uri="{FF2B5EF4-FFF2-40B4-BE49-F238E27FC236}">
                  <a16:creationId xmlns:a16="http://schemas.microsoft.com/office/drawing/2014/main" id="{F3DF2D74-CD63-49A8-A93B-9DA2F59511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840799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F2EFA4-3EA7-443E-905D-64C00A5651F3}"/>
              </a:ext>
            </a:extLst>
          </p:cNvPr>
          <p:cNvSpPr>
            <a:spLocks noGrp="1"/>
          </p:cNvSpPr>
          <p:nvPr>
            <p:ph type="title"/>
          </p:nvPr>
        </p:nvSpPr>
        <p:spPr>
          <a:xfrm>
            <a:off x="6587544" y="1382165"/>
            <a:ext cx="4295315" cy="1517984"/>
          </a:xfrm>
        </p:spPr>
        <p:txBody>
          <a:bodyPr>
            <a:normAutofit fontScale="90000"/>
          </a:bodyPr>
          <a:lstStyle/>
          <a:p>
            <a:r>
              <a:rPr lang="en-US" cap="none" dirty="0">
                <a:solidFill>
                  <a:srgbClr val="000000"/>
                </a:solidFill>
              </a:rPr>
              <a:t>Dr. Doust needs your help!</a:t>
            </a:r>
          </a:p>
        </p:txBody>
      </p:sp>
      <p:pic>
        <p:nvPicPr>
          <p:cNvPr id="5" name="Picture 4" descr="Infinite question marks in 3D rendering">
            <a:extLst>
              <a:ext uri="{FF2B5EF4-FFF2-40B4-BE49-F238E27FC236}">
                <a16:creationId xmlns:a16="http://schemas.microsoft.com/office/drawing/2014/main" id="{E6785CC2-EFAF-460B-A7A3-A1253A5E27AB}"/>
              </a:ext>
            </a:extLst>
          </p:cNvPr>
          <p:cNvPicPr>
            <a:picLocks noChangeAspect="1"/>
          </p:cNvPicPr>
          <p:nvPr/>
        </p:nvPicPr>
        <p:blipFill rotWithShape="1">
          <a:blip r:embed="rId2" cstate="hqprint">
            <a:duotone>
              <a:prstClr val="black"/>
              <a:schemeClr val="accent1">
                <a:tint val="45000"/>
                <a:satMod val="400000"/>
              </a:schemeClr>
            </a:duotone>
            <a:extLst>
              <a:ext uri="{28A0092B-C50C-407E-A947-70E740481C1C}">
                <a14:useLocalDpi xmlns:a14="http://schemas.microsoft.com/office/drawing/2010/main" val="0"/>
              </a:ext>
            </a:extLst>
          </a:blip>
          <a:srcRect l="28934" r="7834"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242ECA16-20B6-4B55-AC21-619A46ED143F}"/>
              </a:ext>
            </a:extLst>
          </p:cNvPr>
          <p:cNvSpPr>
            <a:spLocks noGrp="1"/>
          </p:cNvSpPr>
          <p:nvPr>
            <p:ph idx="1"/>
          </p:nvPr>
        </p:nvSpPr>
        <p:spPr>
          <a:xfrm>
            <a:off x="6587545" y="3429000"/>
            <a:ext cx="4869179" cy="2644254"/>
          </a:xfrm>
        </p:spPr>
        <p:txBody>
          <a:bodyPr anchor="t">
            <a:normAutofit/>
          </a:bodyPr>
          <a:lstStyle/>
          <a:p>
            <a:pPr marL="0" indent="0">
              <a:buNone/>
            </a:pPr>
            <a:r>
              <a:rPr lang="en-US" dirty="0">
                <a:solidFill>
                  <a:srgbClr val="000000"/>
                </a:solidFill>
              </a:rPr>
              <a:t>He wants to determine how he can mimic the mysterious plant’s home environment in his lab.</a:t>
            </a:r>
          </a:p>
          <a:p>
            <a:pPr marL="0" indent="0">
              <a:buNone/>
            </a:pPr>
            <a:endParaRPr lang="en-US" dirty="0">
              <a:solidFill>
                <a:srgbClr val="000000"/>
              </a:solidFill>
            </a:endParaRPr>
          </a:p>
          <a:p>
            <a:pPr marL="0" indent="0">
              <a:buNone/>
            </a:pPr>
            <a:r>
              <a:rPr lang="en-US" dirty="0">
                <a:solidFill>
                  <a:srgbClr val="000000"/>
                </a:solidFill>
              </a:rPr>
              <a:t>But … What would this plant need to succeed in his lab? What factors may influence the plant’s growth?</a:t>
            </a:r>
          </a:p>
          <a:p>
            <a:pPr marL="0" indent="0">
              <a:buNone/>
            </a:pPr>
            <a:endParaRPr lang="en-US" dirty="0">
              <a:solidFill>
                <a:srgbClr val="000000"/>
              </a:solidFill>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Tree>
    <p:extLst>
      <p:ext uri="{BB962C8B-B14F-4D97-AF65-F5344CB8AC3E}">
        <p14:creationId xmlns:p14="http://schemas.microsoft.com/office/powerpoint/2010/main" val="3917963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F76B9-A0F1-4B32-8D24-69C8F883552F}"/>
              </a:ext>
            </a:extLst>
          </p:cNvPr>
          <p:cNvSpPr>
            <a:spLocks noGrp="1"/>
          </p:cNvSpPr>
          <p:nvPr>
            <p:ph type="title"/>
          </p:nvPr>
        </p:nvSpPr>
        <p:spPr>
          <a:xfrm>
            <a:off x="1069848" y="798394"/>
            <a:ext cx="4730451" cy="1637730"/>
          </a:xfrm>
        </p:spPr>
        <p:txBody>
          <a:bodyPr>
            <a:normAutofit/>
          </a:bodyPr>
          <a:lstStyle/>
          <a:p>
            <a:r>
              <a:rPr lang="en-US" sz="4400" cap="none" dirty="0"/>
              <a:t>Environmental Influences on Plant Growth</a:t>
            </a:r>
            <a:endParaRPr lang="en-US" sz="4400" dirty="0"/>
          </a:p>
        </p:txBody>
      </p:sp>
      <p:sp>
        <p:nvSpPr>
          <p:cNvPr id="3" name="Content Placeholder 2">
            <a:extLst>
              <a:ext uri="{FF2B5EF4-FFF2-40B4-BE49-F238E27FC236}">
                <a16:creationId xmlns:a16="http://schemas.microsoft.com/office/drawing/2014/main" id="{76285BC2-3AA5-411E-980A-A7C816CAB64B}"/>
              </a:ext>
            </a:extLst>
          </p:cNvPr>
          <p:cNvSpPr>
            <a:spLocks noGrp="1"/>
          </p:cNvSpPr>
          <p:nvPr>
            <p:ph idx="1"/>
          </p:nvPr>
        </p:nvSpPr>
        <p:spPr>
          <a:xfrm>
            <a:off x="1069848" y="2578608"/>
            <a:ext cx="4730451" cy="3593592"/>
          </a:xfrm>
        </p:spPr>
        <p:txBody>
          <a:bodyPr>
            <a:normAutofit/>
          </a:bodyPr>
          <a:lstStyle/>
          <a:p>
            <a:pPr marL="0" indent="0">
              <a:buNone/>
            </a:pPr>
            <a:r>
              <a:rPr lang="en-US" dirty="0"/>
              <a:t>To observe how different factors could influence plant growth, Dr. Doust planted various radish plants in different environments inside his lab and in his outdoor garden.</a:t>
            </a:r>
          </a:p>
          <a:p>
            <a:pPr marL="0" indent="0">
              <a:buNone/>
            </a:pPr>
            <a:endParaRPr lang="en-US" dirty="0"/>
          </a:p>
          <a:p>
            <a:pPr marL="0" indent="0">
              <a:buNone/>
            </a:pPr>
            <a:r>
              <a:rPr lang="en-US" dirty="0"/>
              <a:t>The next five slides will display images of Dr. Doust’s radish plants growing in a variety of lighting conditions. </a:t>
            </a:r>
          </a:p>
          <a:p>
            <a:endParaRPr lang="en-US" dirty="0"/>
          </a:p>
        </p:txBody>
      </p:sp>
      <p:pic>
        <p:nvPicPr>
          <p:cNvPr id="5" name="Picture 4" descr="Seedlings growing in a garden with sunlight">
            <a:extLst>
              <a:ext uri="{FF2B5EF4-FFF2-40B4-BE49-F238E27FC236}">
                <a16:creationId xmlns:a16="http://schemas.microsoft.com/office/drawing/2014/main" id="{D86CD0ED-E0A4-40F2-A421-3E17A184CE55}"/>
              </a:ext>
            </a:extLst>
          </p:cNvPr>
          <p:cNvPicPr>
            <a:picLocks noChangeAspect="1"/>
          </p:cNvPicPr>
          <p:nvPr/>
        </p:nvPicPr>
        <p:blipFill rotWithShape="1">
          <a:blip r:embed="rId2"/>
          <a:srcRect l="36806" r="2080" b="-1"/>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9" name="Freeform: Shape 8">
            <a:extLst>
              <a:ext uri="{FF2B5EF4-FFF2-40B4-BE49-F238E27FC236}">
                <a16:creationId xmlns:a16="http://schemas.microsoft.com/office/drawing/2014/main" id="{484E34F7-E155-426C-A88E-8AEA6CF3F7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0684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0" name="Rectangle 19">
            <a:extLst>
              <a:ext uri="{FF2B5EF4-FFF2-40B4-BE49-F238E27FC236}">
                <a16:creationId xmlns:a16="http://schemas.microsoft.com/office/drawing/2014/main" id="{AA184731-2495-4C5E-84D7-045E260A311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1BDA4DC5-9C94-4C6C-A12F-2E0C8D69B4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10C17E-96BF-4A39-A6A2-772420099920}"/>
              </a:ext>
            </a:extLst>
          </p:cNvPr>
          <p:cNvSpPr>
            <a:spLocks noGrp="1"/>
          </p:cNvSpPr>
          <p:nvPr>
            <p:ph type="title"/>
          </p:nvPr>
        </p:nvSpPr>
        <p:spPr>
          <a:xfrm>
            <a:off x="1990164" y="4355692"/>
            <a:ext cx="8147335" cy="1017529"/>
          </a:xfrm>
        </p:spPr>
        <p:txBody>
          <a:bodyPr vert="horz" lIns="91440" tIns="45720" rIns="91440" bIns="45720" rtlCol="0" anchor="b">
            <a:normAutofit/>
          </a:bodyPr>
          <a:lstStyle/>
          <a:p>
            <a:r>
              <a:rPr kumimoji="0" lang="en-US" sz="4800" b="1" i="0" u="none" strike="noStrike" kern="1200" cap="none" spc="0" normalizeH="0" baseline="0" noProof="0" dirty="0">
                <a:ln>
                  <a:noFill/>
                </a:ln>
                <a:solidFill>
                  <a:prstClr val="black"/>
                </a:solidFill>
                <a:effectLst/>
                <a:uLnTx/>
                <a:uFillTx/>
                <a:latin typeface="Rockwell Condensed" panose="02060603050405020104"/>
                <a:ea typeface="+mj-ea"/>
                <a:cs typeface="+mj-cs"/>
              </a:rPr>
              <a:t>Image #1</a:t>
            </a:r>
            <a:endParaRPr lang="en-US" sz="6000" cap="none" dirty="0">
              <a:blipFill dpi="0" rotWithShape="1">
                <a:blip r:embed="rId4"/>
                <a:srcRect/>
                <a:tile tx="6350" ty="-127000" sx="65000" sy="64000" flip="none" algn="tl"/>
              </a:blipFill>
            </a:endParaRPr>
          </a:p>
        </p:txBody>
      </p:sp>
      <p:sp>
        <p:nvSpPr>
          <p:cNvPr id="3" name="Text Placeholder 2">
            <a:extLst>
              <a:ext uri="{FF2B5EF4-FFF2-40B4-BE49-F238E27FC236}">
                <a16:creationId xmlns:a16="http://schemas.microsoft.com/office/drawing/2014/main" id="{01CB63E6-7D01-47DC-BC17-79A59205B132}"/>
              </a:ext>
            </a:extLst>
          </p:cNvPr>
          <p:cNvSpPr>
            <a:spLocks noGrp="1"/>
          </p:cNvSpPr>
          <p:nvPr>
            <p:ph type="body" idx="1"/>
          </p:nvPr>
        </p:nvSpPr>
        <p:spPr>
          <a:xfrm>
            <a:off x="1990164" y="5397006"/>
            <a:ext cx="8117403" cy="1017529"/>
          </a:xfrm>
        </p:spPr>
        <p:txBody>
          <a:bodyPr vert="horz" lIns="91440" tIns="45720" rIns="91440" bIns="45720" rtlCol="0">
            <a:normAutofit/>
          </a:bodyPr>
          <a:lstStyle/>
          <a:p>
            <a:r>
              <a:rPr lang="en-US" dirty="0"/>
              <a:t>The leftmost radish plant was germinated in the dark, the middle radish plant was germinated in dim light, and the rightmost radish plant was germinated in bright light.</a:t>
            </a:r>
          </a:p>
        </p:txBody>
      </p:sp>
      <p:pic>
        <p:nvPicPr>
          <p:cNvPr id="5" name="Picture 4" descr="A picture containing text, indoor, black&#10;&#10;Description automatically generated">
            <a:extLst>
              <a:ext uri="{FF2B5EF4-FFF2-40B4-BE49-F238E27FC236}">
                <a16:creationId xmlns:a16="http://schemas.microsoft.com/office/drawing/2014/main" id="{4712EF84-F898-4191-A1A8-A3A9D9BC3358}"/>
              </a:ext>
            </a:extLst>
          </p:cNvPr>
          <p:cNvPicPr>
            <a:picLocks noChangeAspect="1"/>
          </p:cNvPicPr>
          <p:nvPr/>
        </p:nvPicPr>
        <p:blipFill rotWithShape="1">
          <a:blip r:embed="rId6">
            <a:extLst>
              <a:ext uri="{28A0092B-C50C-407E-A947-70E740481C1C}">
                <a14:useLocalDpi xmlns:a14="http://schemas.microsoft.com/office/drawing/2010/main" val="0"/>
              </a:ext>
            </a:extLst>
          </a:blip>
          <a:srcRect l="-58" t="-342" r="-38" b="4014"/>
          <a:stretch/>
        </p:blipFill>
        <p:spPr>
          <a:xfrm>
            <a:off x="1990165" y="442207"/>
            <a:ext cx="8207048" cy="3712236"/>
          </a:xfrm>
          <a:prstGeom prst="rect">
            <a:avLst/>
          </a:prstGeom>
        </p:spPr>
      </p:pic>
      <p:grpSp>
        <p:nvGrpSpPr>
          <p:cNvPr id="24" name="Group 23">
            <a:extLst>
              <a:ext uri="{FF2B5EF4-FFF2-40B4-BE49-F238E27FC236}">
                <a16:creationId xmlns:a16="http://schemas.microsoft.com/office/drawing/2014/main" id="{CB1E5C71-0EB0-4D54-8D8A-3F99A1696EB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6147C6D7-07CB-4821-9F9F-6D03748102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64748738-A09C-4DCD-A808-FA8B235384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4020451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EC78E3E1-BBBA-4058-AAEB-714F04B025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0" name="Oval 39">
              <a:extLst>
                <a:ext uri="{FF2B5EF4-FFF2-40B4-BE49-F238E27FC236}">
                  <a16:creationId xmlns:a16="http://schemas.microsoft.com/office/drawing/2014/main" id="{86860FA5-CE2B-4019-8FD1-031D7D84E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1" name="Oval 40">
              <a:extLst>
                <a:ext uri="{FF2B5EF4-FFF2-40B4-BE49-F238E27FC236}">
                  <a16:creationId xmlns:a16="http://schemas.microsoft.com/office/drawing/2014/main" id="{392DF474-2C37-4DC7-B889-E88EAADEA6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43" name="Rectangle 42">
            <a:extLst>
              <a:ext uri="{FF2B5EF4-FFF2-40B4-BE49-F238E27FC236}">
                <a16:creationId xmlns:a16="http://schemas.microsoft.com/office/drawing/2014/main" id="{2A0E4E09-FC02-4ADC-951A-3FFA90B6FE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E5821A2D-F010-4C2B-8819-23281D9C77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Placeholder 5">
            <a:extLst>
              <a:ext uri="{FF2B5EF4-FFF2-40B4-BE49-F238E27FC236}">
                <a16:creationId xmlns:a16="http://schemas.microsoft.com/office/drawing/2014/main" id="{3AE462E2-CE86-4794-845C-9743C40A26DD}"/>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l="338" r="338"/>
          <a:stretch/>
        </p:blipFill>
        <p:spPr>
          <a:xfrm>
            <a:off x="6845519" y="541879"/>
            <a:ext cx="3823491" cy="5774242"/>
          </a:xfrm>
          <a:prstGeom prst="rect">
            <a:avLst/>
          </a:prstGeom>
        </p:spPr>
      </p:pic>
      <p:grpSp>
        <p:nvGrpSpPr>
          <p:cNvPr id="47" name="Group 46">
            <a:extLst>
              <a:ext uri="{FF2B5EF4-FFF2-40B4-BE49-F238E27FC236}">
                <a16:creationId xmlns:a16="http://schemas.microsoft.com/office/drawing/2014/main" id="{D68B9961-F007-40D1-AF51-61B6DE5106C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8" name="Oval 47">
              <a:extLst>
                <a:ext uri="{FF2B5EF4-FFF2-40B4-BE49-F238E27FC236}">
                  <a16:creationId xmlns:a16="http://schemas.microsoft.com/office/drawing/2014/main" id="{E9FDF494-C7FB-47DF-BD39-1F65FA5508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49" name="Oval 48">
              <a:extLst>
                <a:ext uri="{FF2B5EF4-FFF2-40B4-BE49-F238E27FC236}">
                  <a16:creationId xmlns:a16="http://schemas.microsoft.com/office/drawing/2014/main" id="{3A822E1C-4C1A-4BEE-B19C-0FFB2D57BB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42" name="Title 1">
            <a:extLst>
              <a:ext uri="{FF2B5EF4-FFF2-40B4-BE49-F238E27FC236}">
                <a16:creationId xmlns:a16="http://schemas.microsoft.com/office/drawing/2014/main" id="{5772622C-4582-47BF-8F4E-3194C637F2F8}"/>
              </a:ext>
            </a:extLst>
          </p:cNvPr>
          <p:cNvSpPr>
            <a:spLocks noGrp="1"/>
          </p:cNvSpPr>
          <p:nvPr>
            <p:ph type="title"/>
          </p:nvPr>
        </p:nvSpPr>
        <p:spPr>
          <a:xfrm>
            <a:off x="618509" y="2518348"/>
            <a:ext cx="3339531" cy="869664"/>
          </a:xfrm>
        </p:spPr>
        <p:txBody>
          <a:bodyPr vert="horz" lIns="91440" tIns="45720" rIns="91440" bIns="45720" rtlCol="0" anchor="ctr">
            <a:normAutofit/>
          </a:bodyPr>
          <a:lstStyle/>
          <a:p>
            <a:r>
              <a:rPr kumimoji="0" lang="en-US" sz="4800" b="1" i="0" u="none" strike="noStrike" kern="1200" cap="none" spc="0" normalizeH="0" baseline="0" noProof="0" dirty="0">
                <a:ln>
                  <a:noFill/>
                </a:ln>
                <a:solidFill>
                  <a:prstClr val="black"/>
                </a:solidFill>
                <a:effectLst/>
                <a:uLnTx/>
                <a:uFillTx/>
                <a:latin typeface="Rockwell Condensed" panose="02060603050405020104"/>
                <a:ea typeface="+mj-ea"/>
                <a:cs typeface="+mj-cs"/>
              </a:rPr>
              <a:t>Image #2</a:t>
            </a:r>
            <a:endParaRPr lang="en-US" sz="4800" dirty="0">
              <a:solidFill>
                <a:schemeClr val="bg1"/>
              </a:solidFill>
            </a:endParaRPr>
          </a:p>
        </p:txBody>
      </p:sp>
      <p:sp>
        <p:nvSpPr>
          <p:cNvPr id="44" name="Text Placeholder 3">
            <a:extLst>
              <a:ext uri="{FF2B5EF4-FFF2-40B4-BE49-F238E27FC236}">
                <a16:creationId xmlns:a16="http://schemas.microsoft.com/office/drawing/2014/main" id="{4CFA4FF3-94DA-4BC7-BF2A-39808FCDE918}"/>
              </a:ext>
            </a:extLst>
          </p:cNvPr>
          <p:cNvSpPr>
            <a:spLocks noGrp="1"/>
          </p:cNvSpPr>
          <p:nvPr>
            <p:ph type="body" sz="half" idx="2"/>
          </p:nvPr>
        </p:nvSpPr>
        <p:spPr>
          <a:xfrm>
            <a:off x="618509" y="3434607"/>
            <a:ext cx="3339532" cy="1950432"/>
          </a:xfr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
                <a:srgbClr val="A5B592">
                  <a:lumMod val="75000"/>
                </a:srgbClr>
              </a:buClr>
              <a:buSzPct val="85000"/>
              <a:buFont typeface="Wingdings" pitchFamily="2" charset="2"/>
              <a:buNone/>
              <a:tabLst/>
              <a:defRPr/>
            </a:pPr>
            <a:r>
              <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rPr>
              <a:t>Radishes grown under red and blue LED lights. </a:t>
            </a:r>
          </a:p>
          <a:p>
            <a:pPr indent="-182880">
              <a:lnSpc>
                <a:spcPct val="90000"/>
              </a:lnSpc>
              <a:buFont typeface="Wingdings" pitchFamily="2" charset="2"/>
              <a:buChar char="§"/>
            </a:pPr>
            <a:endParaRPr lang="en-US" dirty="0">
              <a:solidFill>
                <a:schemeClr val="bg1"/>
              </a:solidFill>
            </a:endParaRPr>
          </a:p>
        </p:txBody>
      </p:sp>
    </p:spTree>
    <p:extLst>
      <p:ext uri="{BB962C8B-B14F-4D97-AF65-F5344CB8AC3E}">
        <p14:creationId xmlns:p14="http://schemas.microsoft.com/office/powerpoint/2010/main" val="3415405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Group 10">
            <a:extLst>
              <a:ext uri="{FF2B5EF4-FFF2-40B4-BE49-F238E27FC236}">
                <a16:creationId xmlns:a16="http://schemas.microsoft.com/office/drawing/2014/main" id="{EC78E3E1-BBBA-4058-AAEB-714F04B025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6" name="Oval 11">
              <a:extLst>
                <a:ext uri="{FF2B5EF4-FFF2-40B4-BE49-F238E27FC236}">
                  <a16:creationId xmlns:a16="http://schemas.microsoft.com/office/drawing/2014/main" id="{86860FA5-CE2B-4019-8FD1-031D7D84E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12">
              <a:extLst>
                <a:ext uri="{FF2B5EF4-FFF2-40B4-BE49-F238E27FC236}">
                  <a16:creationId xmlns:a16="http://schemas.microsoft.com/office/drawing/2014/main" id="{392DF474-2C37-4DC7-B889-E88EAADEA6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28" name="Rectangle 14">
            <a:extLst>
              <a:ext uri="{FF2B5EF4-FFF2-40B4-BE49-F238E27FC236}">
                <a16:creationId xmlns:a16="http://schemas.microsoft.com/office/drawing/2014/main" id="{2A0E4E09-FC02-4ADC-951A-3FFA90B6FE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16">
            <a:extLst>
              <a:ext uri="{FF2B5EF4-FFF2-40B4-BE49-F238E27FC236}">
                <a16:creationId xmlns:a16="http://schemas.microsoft.com/office/drawing/2014/main" id="{E5821A2D-F010-4C2B-8819-23281D9C77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Placeholder 5">
            <a:extLst>
              <a:ext uri="{FF2B5EF4-FFF2-40B4-BE49-F238E27FC236}">
                <a16:creationId xmlns:a16="http://schemas.microsoft.com/office/drawing/2014/main" id="{B58A519B-B667-4E6E-89F6-68C4DF2F50A9}"/>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410" b="410"/>
          <a:stretch/>
        </p:blipFill>
        <p:spPr>
          <a:xfrm>
            <a:off x="6981016" y="599126"/>
            <a:ext cx="3804348" cy="5659748"/>
          </a:xfrm>
          <a:prstGeom prst="rect">
            <a:avLst/>
          </a:prstGeom>
        </p:spPr>
      </p:pic>
      <p:grpSp>
        <p:nvGrpSpPr>
          <p:cNvPr id="30" name="Group 18">
            <a:extLst>
              <a:ext uri="{FF2B5EF4-FFF2-40B4-BE49-F238E27FC236}">
                <a16:creationId xmlns:a16="http://schemas.microsoft.com/office/drawing/2014/main" id="{D68B9961-F007-40D1-AF51-61B6DE5106C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E9FDF494-C7FB-47DF-BD39-1F65FA5508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1" name="Oval 20">
              <a:extLst>
                <a:ext uri="{FF2B5EF4-FFF2-40B4-BE49-F238E27FC236}">
                  <a16:creationId xmlns:a16="http://schemas.microsoft.com/office/drawing/2014/main" id="{3A822E1C-4C1A-4BEE-B19C-0FFB2D57BB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5" name="Title 1">
            <a:extLst>
              <a:ext uri="{FF2B5EF4-FFF2-40B4-BE49-F238E27FC236}">
                <a16:creationId xmlns:a16="http://schemas.microsoft.com/office/drawing/2014/main" id="{B8F2A52C-F25B-47A7-BE90-63ABF222100D}"/>
              </a:ext>
            </a:extLst>
          </p:cNvPr>
          <p:cNvSpPr>
            <a:spLocks noGrp="1"/>
          </p:cNvSpPr>
          <p:nvPr>
            <p:ph type="title"/>
          </p:nvPr>
        </p:nvSpPr>
        <p:spPr>
          <a:xfrm>
            <a:off x="618509" y="2518348"/>
            <a:ext cx="3339531" cy="869664"/>
          </a:xfrm>
        </p:spPr>
        <p:txBody>
          <a:bodyPr vert="horz" lIns="91440" tIns="45720" rIns="91440" bIns="45720" rtlCol="0" anchor="ctr">
            <a:normAutofit/>
          </a:bodyPr>
          <a:lstStyle/>
          <a:p>
            <a:r>
              <a:rPr kumimoji="0" lang="en-US" sz="4800" b="1" i="0" u="none" strike="noStrike" kern="1200" cap="none" spc="0" normalizeH="0" baseline="0" noProof="0" dirty="0">
                <a:ln>
                  <a:noFill/>
                </a:ln>
                <a:solidFill>
                  <a:schemeClr val="bg1"/>
                </a:solidFill>
                <a:effectLst/>
                <a:uLnTx/>
                <a:uFillTx/>
                <a:latin typeface="Rockwell Condensed" panose="02060603050405020104"/>
                <a:ea typeface="+mj-ea"/>
                <a:cs typeface="+mj-cs"/>
              </a:rPr>
              <a:t>Image #3</a:t>
            </a:r>
            <a:endParaRPr lang="en-US" sz="4800" dirty="0">
              <a:solidFill>
                <a:schemeClr val="bg1"/>
              </a:solidFill>
            </a:endParaRPr>
          </a:p>
        </p:txBody>
      </p:sp>
      <p:sp>
        <p:nvSpPr>
          <p:cNvPr id="16" name="Text Placeholder 3">
            <a:extLst>
              <a:ext uri="{FF2B5EF4-FFF2-40B4-BE49-F238E27FC236}">
                <a16:creationId xmlns:a16="http://schemas.microsoft.com/office/drawing/2014/main" id="{5BBEF2AF-20DC-4D6F-BE84-2A2090FBB662}"/>
              </a:ext>
            </a:extLst>
          </p:cNvPr>
          <p:cNvSpPr>
            <a:spLocks noGrp="1"/>
          </p:cNvSpPr>
          <p:nvPr>
            <p:ph type="body" sz="half" idx="2"/>
          </p:nvPr>
        </p:nvSpPr>
        <p:spPr>
          <a:xfrm>
            <a:off x="618509" y="3434607"/>
            <a:ext cx="3339532" cy="1950432"/>
          </a:xfr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
                <a:srgbClr val="A5B592">
                  <a:lumMod val="75000"/>
                </a:srgbClr>
              </a:buClr>
              <a:buSzPct val="85000"/>
              <a:buFont typeface="Wingdings" pitchFamily="2" charset="2"/>
              <a:buNone/>
              <a:tabLst/>
              <a:defRPr/>
            </a:pPr>
            <a:r>
              <a:rPr kumimoji="0" lang="en-US" sz="2000" b="0" i="0" u="none" strike="noStrike" kern="1200" cap="none" spc="0" normalizeH="0" baseline="0" noProof="0" dirty="0">
                <a:ln>
                  <a:noFill/>
                </a:ln>
                <a:solidFill>
                  <a:schemeClr val="bg1"/>
                </a:solidFill>
                <a:effectLst/>
                <a:uLnTx/>
                <a:uFillTx/>
                <a:latin typeface="Rockwell" panose="02060603020205020403"/>
                <a:ea typeface="+mn-ea"/>
                <a:cs typeface="+mn-cs"/>
              </a:rPr>
              <a:t>Radishes grown under white fluorescent lights.</a:t>
            </a:r>
          </a:p>
          <a:p>
            <a:pPr indent="-182880">
              <a:lnSpc>
                <a:spcPct val="90000"/>
              </a:lnSpc>
              <a:buFont typeface="Wingdings" pitchFamily="2" charset="2"/>
              <a:buChar char="§"/>
            </a:pPr>
            <a:endParaRPr lang="en-US" dirty="0">
              <a:solidFill>
                <a:schemeClr val="bg1"/>
              </a:solidFill>
            </a:endParaRPr>
          </a:p>
        </p:txBody>
      </p:sp>
    </p:spTree>
    <p:extLst>
      <p:ext uri="{BB962C8B-B14F-4D97-AF65-F5344CB8AC3E}">
        <p14:creationId xmlns:p14="http://schemas.microsoft.com/office/powerpoint/2010/main" val="3852549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EC78E3E1-BBBA-4058-AAEB-714F04B025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0" name="Oval 39">
              <a:extLst>
                <a:ext uri="{FF2B5EF4-FFF2-40B4-BE49-F238E27FC236}">
                  <a16:creationId xmlns:a16="http://schemas.microsoft.com/office/drawing/2014/main" id="{86860FA5-CE2B-4019-8FD1-031D7D84E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1" name="Oval 40">
              <a:extLst>
                <a:ext uri="{FF2B5EF4-FFF2-40B4-BE49-F238E27FC236}">
                  <a16:creationId xmlns:a16="http://schemas.microsoft.com/office/drawing/2014/main" id="{392DF474-2C37-4DC7-B889-E88EAADEA6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43" name="Rectangle 42">
            <a:extLst>
              <a:ext uri="{FF2B5EF4-FFF2-40B4-BE49-F238E27FC236}">
                <a16:creationId xmlns:a16="http://schemas.microsoft.com/office/drawing/2014/main" id="{2A0E4E09-FC02-4ADC-951A-3FFA90B6FE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E5821A2D-F010-4C2B-8819-23281D9C77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Placeholder 5">
            <a:extLst>
              <a:ext uri="{FF2B5EF4-FFF2-40B4-BE49-F238E27FC236}">
                <a16:creationId xmlns:a16="http://schemas.microsoft.com/office/drawing/2014/main" id="{3AE462E2-CE86-4794-845C-9743C40A26DD}"/>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l="338" r="338"/>
          <a:stretch/>
        </p:blipFill>
        <p:spPr>
          <a:xfrm>
            <a:off x="6845519" y="541879"/>
            <a:ext cx="3823491" cy="5774242"/>
          </a:xfrm>
          <a:prstGeom prst="rect">
            <a:avLst/>
          </a:prstGeom>
        </p:spPr>
      </p:pic>
      <p:grpSp>
        <p:nvGrpSpPr>
          <p:cNvPr id="47" name="Group 46">
            <a:extLst>
              <a:ext uri="{FF2B5EF4-FFF2-40B4-BE49-F238E27FC236}">
                <a16:creationId xmlns:a16="http://schemas.microsoft.com/office/drawing/2014/main" id="{D68B9961-F007-40D1-AF51-61B6DE5106C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48" name="Oval 47">
              <a:extLst>
                <a:ext uri="{FF2B5EF4-FFF2-40B4-BE49-F238E27FC236}">
                  <a16:creationId xmlns:a16="http://schemas.microsoft.com/office/drawing/2014/main" id="{E9FDF494-C7FB-47DF-BD39-1F65FA5508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49" name="Oval 48">
              <a:extLst>
                <a:ext uri="{FF2B5EF4-FFF2-40B4-BE49-F238E27FC236}">
                  <a16:creationId xmlns:a16="http://schemas.microsoft.com/office/drawing/2014/main" id="{3A822E1C-4C1A-4BEE-B19C-0FFB2D57BB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5" name="Title 1">
            <a:extLst>
              <a:ext uri="{FF2B5EF4-FFF2-40B4-BE49-F238E27FC236}">
                <a16:creationId xmlns:a16="http://schemas.microsoft.com/office/drawing/2014/main" id="{9A45DC77-6E0F-414E-830B-656A2AFED928}"/>
              </a:ext>
            </a:extLst>
          </p:cNvPr>
          <p:cNvSpPr>
            <a:spLocks noGrp="1"/>
          </p:cNvSpPr>
          <p:nvPr>
            <p:ph type="title"/>
          </p:nvPr>
        </p:nvSpPr>
        <p:spPr>
          <a:xfrm>
            <a:off x="618509" y="2518348"/>
            <a:ext cx="3339531" cy="869664"/>
          </a:xfrm>
        </p:spPr>
        <p:txBody>
          <a:bodyPr vert="horz" lIns="91440" tIns="45720" rIns="91440" bIns="45720" rtlCol="0" anchor="ctr">
            <a:normAutofit/>
          </a:bodyPr>
          <a:lstStyle/>
          <a:p>
            <a:r>
              <a:rPr kumimoji="0" lang="en-US" sz="4800" b="1" i="0" u="none" strike="noStrike" kern="1200" cap="none" spc="0" normalizeH="0" baseline="0" noProof="0" dirty="0">
                <a:ln>
                  <a:noFill/>
                </a:ln>
                <a:solidFill>
                  <a:prstClr val="black"/>
                </a:solidFill>
                <a:effectLst/>
                <a:uLnTx/>
                <a:uFillTx/>
                <a:latin typeface="Rockwell Condensed" panose="02060603050405020104"/>
                <a:ea typeface="+mj-ea"/>
                <a:cs typeface="+mj-cs"/>
              </a:rPr>
              <a:t>Image #4</a:t>
            </a:r>
            <a:endParaRPr lang="en-US" sz="4800" dirty="0">
              <a:solidFill>
                <a:schemeClr val="bg1"/>
              </a:solidFill>
            </a:endParaRPr>
          </a:p>
        </p:txBody>
      </p:sp>
      <p:sp>
        <p:nvSpPr>
          <p:cNvPr id="16" name="Text Placeholder 3">
            <a:extLst>
              <a:ext uri="{FF2B5EF4-FFF2-40B4-BE49-F238E27FC236}">
                <a16:creationId xmlns:a16="http://schemas.microsoft.com/office/drawing/2014/main" id="{02A9CDF5-2847-418B-BD41-657CD7C96E24}"/>
              </a:ext>
            </a:extLst>
          </p:cNvPr>
          <p:cNvSpPr>
            <a:spLocks noGrp="1"/>
          </p:cNvSpPr>
          <p:nvPr>
            <p:ph type="body" sz="half" idx="2"/>
          </p:nvPr>
        </p:nvSpPr>
        <p:spPr>
          <a:xfrm>
            <a:off x="618509" y="3434607"/>
            <a:ext cx="3339532" cy="1950432"/>
          </a:xfr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
                <a:srgbClr val="A5B592">
                  <a:lumMod val="75000"/>
                </a:srgbClr>
              </a:buClr>
              <a:buSzPct val="85000"/>
              <a:buFont typeface="Wingdings" pitchFamily="2" charset="2"/>
              <a:buNone/>
              <a:tabLst/>
              <a:defRPr/>
            </a:pPr>
            <a:r>
              <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rPr>
              <a:t>Radish grown outdoors, turned sideways during growth.</a:t>
            </a:r>
          </a:p>
          <a:p>
            <a:pPr indent="-182880">
              <a:lnSpc>
                <a:spcPct val="90000"/>
              </a:lnSpc>
              <a:buFont typeface="Wingdings" pitchFamily="2" charset="2"/>
              <a:buChar char="§"/>
            </a:pPr>
            <a:endParaRPr lang="en-US" dirty="0">
              <a:solidFill>
                <a:schemeClr val="bg1"/>
              </a:solidFill>
            </a:endParaRPr>
          </a:p>
        </p:txBody>
      </p:sp>
    </p:spTree>
    <p:extLst>
      <p:ext uri="{BB962C8B-B14F-4D97-AF65-F5344CB8AC3E}">
        <p14:creationId xmlns:p14="http://schemas.microsoft.com/office/powerpoint/2010/main" val="218090024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10">
            <a:extLst>
              <a:ext uri="{FF2B5EF4-FFF2-40B4-BE49-F238E27FC236}">
                <a16:creationId xmlns:a16="http://schemas.microsoft.com/office/drawing/2014/main" id="{EC78E3E1-BBBA-4058-AAEB-714F04B025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6" name="Oval 11">
              <a:extLst>
                <a:ext uri="{FF2B5EF4-FFF2-40B4-BE49-F238E27FC236}">
                  <a16:creationId xmlns:a16="http://schemas.microsoft.com/office/drawing/2014/main" id="{86860FA5-CE2B-4019-8FD1-031D7D84EF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7" name="Oval 12">
              <a:extLst>
                <a:ext uri="{FF2B5EF4-FFF2-40B4-BE49-F238E27FC236}">
                  <a16:creationId xmlns:a16="http://schemas.microsoft.com/office/drawing/2014/main" id="{392DF474-2C37-4DC7-B889-E88EAADEA6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28" name="Rectangle 14">
            <a:extLst>
              <a:ext uri="{FF2B5EF4-FFF2-40B4-BE49-F238E27FC236}">
                <a16:creationId xmlns:a16="http://schemas.microsoft.com/office/drawing/2014/main" id="{2A0E4E09-FC02-4ADC-951A-3FFA90B6FE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16">
            <a:extLst>
              <a:ext uri="{FF2B5EF4-FFF2-40B4-BE49-F238E27FC236}">
                <a16:creationId xmlns:a16="http://schemas.microsoft.com/office/drawing/2014/main" id="{E5821A2D-F010-4C2B-8819-23281D9C770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Placeholder 5">
            <a:extLst>
              <a:ext uri="{FF2B5EF4-FFF2-40B4-BE49-F238E27FC236}">
                <a16:creationId xmlns:a16="http://schemas.microsoft.com/office/drawing/2014/main" id="{B58A519B-B667-4E6E-89F6-68C4DF2F50A9}"/>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410" b="410"/>
          <a:stretch/>
        </p:blipFill>
        <p:spPr>
          <a:xfrm>
            <a:off x="6981016" y="599126"/>
            <a:ext cx="3804348" cy="5659748"/>
          </a:xfrm>
          <a:prstGeom prst="rect">
            <a:avLst/>
          </a:prstGeom>
        </p:spPr>
      </p:pic>
      <p:grpSp>
        <p:nvGrpSpPr>
          <p:cNvPr id="30" name="Group 18">
            <a:extLst>
              <a:ext uri="{FF2B5EF4-FFF2-40B4-BE49-F238E27FC236}">
                <a16:creationId xmlns:a16="http://schemas.microsoft.com/office/drawing/2014/main" id="{D68B9961-F007-40D1-AF51-61B6DE5106C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E9FDF494-C7FB-47DF-BD39-1F65FA5508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21" name="Oval 20">
              <a:extLst>
                <a:ext uri="{FF2B5EF4-FFF2-40B4-BE49-F238E27FC236}">
                  <a16:creationId xmlns:a16="http://schemas.microsoft.com/office/drawing/2014/main" id="{3A822E1C-4C1A-4BEE-B19C-0FFB2D57BB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15" name="Title 1">
            <a:extLst>
              <a:ext uri="{FF2B5EF4-FFF2-40B4-BE49-F238E27FC236}">
                <a16:creationId xmlns:a16="http://schemas.microsoft.com/office/drawing/2014/main" id="{9DA4A4AE-A54A-4F88-A895-EC42AC2D4128}"/>
              </a:ext>
            </a:extLst>
          </p:cNvPr>
          <p:cNvSpPr txBox="1">
            <a:spLocks/>
          </p:cNvSpPr>
          <p:nvPr/>
        </p:nvSpPr>
        <p:spPr>
          <a:xfrm>
            <a:off x="618509" y="2518348"/>
            <a:ext cx="3339531" cy="8696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r>
              <a:rPr kumimoji="0" lang="en-US" sz="4800" b="1" i="0" u="none" strike="noStrike" kern="1200" cap="none" spc="0" normalizeH="0" baseline="0" noProof="0" dirty="0">
                <a:ln>
                  <a:noFill/>
                </a:ln>
                <a:solidFill>
                  <a:schemeClr val="bg1"/>
                </a:solidFill>
                <a:effectLst/>
                <a:uLnTx/>
                <a:uFillTx/>
                <a:latin typeface="Rockwell Condensed" panose="02060603050405020104"/>
                <a:ea typeface="+mj-ea"/>
                <a:cs typeface="+mj-cs"/>
              </a:rPr>
              <a:t>Image #5</a:t>
            </a:r>
            <a:endParaRPr lang="en-US" sz="4800" dirty="0">
              <a:solidFill>
                <a:schemeClr val="bg1"/>
              </a:solidFill>
            </a:endParaRPr>
          </a:p>
        </p:txBody>
      </p:sp>
      <p:sp>
        <p:nvSpPr>
          <p:cNvPr id="16" name="Text Placeholder 3">
            <a:extLst>
              <a:ext uri="{FF2B5EF4-FFF2-40B4-BE49-F238E27FC236}">
                <a16:creationId xmlns:a16="http://schemas.microsoft.com/office/drawing/2014/main" id="{EEC7E963-2C00-48F8-81F4-618131761DB0}"/>
              </a:ext>
            </a:extLst>
          </p:cNvPr>
          <p:cNvSpPr>
            <a:spLocks noGrp="1"/>
          </p:cNvSpPr>
          <p:nvPr>
            <p:ph type="body" sz="half" idx="2"/>
          </p:nvPr>
        </p:nvSpPr>
        <p:spPr>
          <a:xfrm>
            <a:off x="618509" y="3434607"/>
            <a:ext cx="3339532" cy="1950432"/>
          </a:xfr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
                <a:srgbClr val="A5B592">
                  <a:lumMod val="75000"/>
                </a:srgbClr>
              </a:buClr>
              <a:buSzPct val="85000"/>
              <a:buFont typeface="Wingdings" pitchFamily="2" charset="2"/>
              <a:buNone/>
              <a:tabLst/>
              <a:defRPr/>
            </a:pPr>
            <a:r>
              <a:rPr kumimoji="0" lang="en-US" sz="2000" b="0" i="0" u="none" strike="noStrike" kern="1200" cap="none" spc="0" normalizeH="0" baseline="0" noProof="0" dirty="0">
                <a:ln>
                  <a:noFill/>
                </a:ln>
                <a:solidFill>
                  <a:schemeClr val="bg1"/>
                </a:solidFill>
                <a:effectLst/>
                <a:uLnTx/>
                <a:uFillTx/>
                <a:latin typeface="Rockwell" panose="02060603020205020403"/>
                <a:ea typeface="+mn-ea"/>
                <a:cs typeface="+mn-cs"/>
              </a:rPr>
              <a:t>Radish seedlings growing indoors, with a light source to the side of the plant.</a:t>
            </a:r>
          </a:p>
          <a:p>
            <a:pPr indent="-182880">
              <a:lnSpc>
                <a:spcPct val="90000"/>
              </a:lnSpc>
              <a:buFont typeface="Wingdings" pitchFamily="2" charset="2"/>
              <a:buChar char="§"/>
            </a:pPr>
            <a:endParaRPr lang="en-US" dirty="0">
              <a:solidFill>
                <a:schemeClr val="bg1"/>
              </a:solidFill>
            </a:endParaRPr>
          </a:p>
        </p:txBody>
      </p:sp>
    </p:spTree>
    <p:extLst>
      <p:ext uri="{BB962C8B-B14F-4D97-AF65-F5344CB8AC3E}">
        <p14:creationId xmlns:p14="http://schemas.microsoft.com/office/powerpoint/2010/main" val="225814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2F9B8D9-2A0F-48A2-AD9F-81D8C49703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672" y="0"/>
            <a:ext cx="7540328"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0F7E20FF-7DA6-46B7-AB0E-E6CBFDD0729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4" name="Oval 33">
              <a:extLst>
                <a:ext uri="{FF2B5EF4-FFF2-40B4-BE49-F238E27FC236}">
                  <a16:creationId xmlns:a16="http://schemas.microsoft.com/office/drawing/2014/main" id="{6BE624B6-B9F4-4C3F-9F6E-2182D90EC5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8710C23B-B5E1-45A6-80F6-55643AC62B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25" name="Group 24">
            <a:extLst>
              <a:ext uri="{FF2B5EF4-FFF2-40B4-BE49-F238E27FC236}">
                <a16:creationId xmlns:a16="http://schemas.microsoft.com/office/drawing/2014/main" id="{46BAF830-034B-4A0A-8EA2-64358B94FB21}"/>
              </a:ext>
            </a:extLst>
          </p:cNvPr>
          <p:cNvGrpSpPr/>
          <p:nvPr/>
        </p:nvGrpSpPr>
        <p:grpSpPr>
          <a:xfrm>
            <a:off x="5100320" y="1583332"/>
            <a:ext cx="6643031" cy="3691334"/>
            <a:chOff x="320045" y="320039"/>
            <a:chExt cx="8410121" cy="4326913"/>
          </a:xfrm>
        </p:grpSpPr>
        <p:pic>
          <p:nvPicPr>
            <p:cNvPr id="13" name="Picture Placeholder 5" descr="A group of plants in pots&#10;&#10;Description automatically generated with low confidence">
              <a:extLst>
                <a:ext uri="{FF2B5EF4-FFF2-40B4-BE49-F238E27FC236}">
                  <a16:creationId xmlns:a16="http://schemas.microsoft.com/office/drawing/2014/main" id="{F6424F27-0235-4788-AB33-010CB71D818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786" t="37082" r="-786" b="2702"/>
            <a:stretch/>
          </p:blipFill>
          <p:spPr>
            <a:xfrm>
              <a:off x="320045" y="320039"/>
              <a:ext cx="3310111" cy="2989782"/>
            </a:xfrm>
            <a:prstGeom prst="rect">
              <a:avLst/>
            </a:prstGeom>
          </p:spPr>
        </p:pic>
        <p:pic>
          <p:nvPicPr>
            <p:cNvPr id="18" name="Picture Placeholder 5">
              <a:extLst>
                <a:ext uri="{FF2B5EF4-FFF2-40B4-BE49-F238E27FC236}">
                  <a16:creationId xmlns:a16="http://schemas.microsoft.com/office/drawing/2014/main" id="{CEAB7D8B-1039-4F58-B16C-64D3A1BCF231}"/>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68" t="3962" r="21440"/>
            <a:stretch/>
          </p:blipFill>
          <p:spPr>
            <a:xfrm>
              <a:off x="3710582" y="320039"/>
              <a:ext cx="1629046" cy="2989782"/>
            </a:xfrm>
            <a:prstGeom prst="rect">
              <a:avLst/>
            </a:prstGeom>
          </p:spPr>
        </p:pic>
        <p:pic>
          <p:nvPicPr>
            <p:cNvPr id="11" name="Picture 10" descr="A small plant in a pot&#10;&#10;Description automatically generated with medium confidence">
              <a:extLst>
                <a:ext uri="{FF2B5EF4-FFF2-40B4-BE49-F238E27FC236}">
                  <a16:creationId xmlns:a16="http://schemas.microsoft.com/office/drawing/2014/main" id="{C3A71670-3502-4C60-969A-A825DCC096F4}"/>
                </a:ext>
              </a:extLst>
            </p:cNvPr>
            <p:cNvPicPr>
              <a:picLocks noChangeAspect="1"/>
            </p:cNvPicPr>
            <p:nvPr/>
          </p:nvPicPr>
          <p:blipFill>
            <a:blip r:embed="rId7" cstate="hqprint">
              <a:extLst>
                <a:ext uri="{28A0092B-C50C-407E-A947-70E740481C1C}">
                  <a14:useLocalDpi xmlns:a14="http://schemas.microsoft.com/office/drawing/2010/main" val="0"/>
                </a:ext>
              </a:extLst>
            </a:blip>
            <a:srcRect t="24000" b="24000"/>
            <a:stretch/>
          </p:blipFill>
          <p:spPr>
            <a:xfrm>
              <a:off x="320045" y="3376275"/>
              <a:ext cx="1629046" cy="1270677"/>
            </a:xfrm>
            <a:prstGeom prst="rect">
              <a:avLst/>
            </a:prstGeom>
          </p:spPr>
        </p:pic>
        <p:pic>
          <p:nvPicPr>
            <p:cNvPr id="17" name="Picture Placeholder 5">
              <a:extLst>
                <a:ext uri="{FF2B5EF4-FFF2-40B4-BE49-F238E27FC236}">
                  <a16:creationId xmlns:a16="http://schemas.microsoft.com/office/drawing/2014/main" id="{49021A98-1AC0-4AF5-A086-715D716C2784}"/>
                </a:ext>
              </a:extLst>
            </p:cNvPr>
            <p:cNvPicPr>
              <a:picLocks noChangeAspect="1"/>
            </p:cNvPicPr>
            <p:nvPr/>
          </p:nvPicPr>
          <p:blipFill>
            <a:blip r:embed="rId8" cstate="hqprint">
              <a:extLst>
                <a:ext uri="{28A0092B-C50C-407E-A947-70E740481C1C}">
                  <a14:useLocalDpi xmlns:a14="http://schemas.microsoft.com/office/drawing/2010/main" val="0"/>
                </a:ext>
              </a:extLst>
            </a:blip>
            <a:srcRect t="9282" b="9282"/>
            <a:stretch/>
          </p:blipFill>
          <p:spPr>
            <a:xfrm>
              <a:off x="2028106" y="3376275"/>
              <a:ext cx="3311522" cy="1270677"/>
            </a:xfrm>
            <a:prstGeom prst="rect">
              <a:avLst/>
            </a:prstGeom>
          </p:spPr>
        </p:pic>
        <p:pic>
          <p:nvPicPr>
            <p:cNvPr id="19" name="Picture Placeholder 5" descr="A plant with lights in the background&#10;&#10;Description automatically generated with low confidence">
              <a:extLst>
                <a:ext uri="{FF2B5EF4-FFF2-40B4-BE49-F238E27FC236}">
                  <a16:creationId xmlns:a16="http://schemas.microsoft.com/office/drawing/2014/main" id="{DA507772-DD4B-4575-8F70-57FA4CF0DEFF}"/>
                </a:ext>
              </a:extLst>
            </p:cNvPr>
            <p:cNvPicPr>
              <a:picLocks noChangeAspect="1"/>
            </p:cNvPicPr>
            <p:nvPr/>
          </p:nvPicPr>
          <p:blipFill>
            <a:blip r:embed="rId9" cstate="hqprint">
              <a:extLst>
                <a:ext uri="{28A0092B-C50C-407E-A947-70E740481C1C}">
                  <a14:useLocalDpi xmlns:a14="http://schemas.microsoft.com/office/drawing/2010/main" val="0"/>
                </a:ext>
              </a:extLst>
            </a:blip>
            <a:srcRect t="6446" b="6446"/>
            <a:stretch/>
          </p:blipFill>
          <p:spPr>
            <a:xfrm>
              <a:off x="5418643" y="320040"/>
              <a:ext cx="3311523" cy="4326912"/>
            </a:xfrm>
            <a:prstGeom prst="rect">
              <a:avLst/>
            </a:prstGeom>
          </p:spPr>
        </p:pic>
      </p:grpSp>
      <p:sp>
        <p:nvSpPr>
          <p:cNvPr id="32" name="Content Placeholder 2">
            <a:extLst>
              <a:ext uri="{FF2B5EF4-FFF2-40B4-BE49-F238E27FC236}">
                <a16:creationId xmlns:a16="http://schemas.microsoft.com/office/drawing/2014/main" id="{AA280789-1ACD-4048-8AD5-40AC8FBBA38C}"/>
              </a:ext>
            </a:extLst>
          </p:cNvPr>
          <p:cNvSpPr txBox="1">
            <a:spLocks/>
          </p:cNvSpPr>
          <p:nvPr/>
        </p:nvSpPr>
        <p:spPr>
          <a:xfrm>
            <a:off x="448649" y="1215216"/>
            <a:ext cx="3842786" cy="490725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en-US" sz="1800" dirty="0"/>
              <a:t>How would you describe the radish plant’s growth in each of these images?</a:t>
            </a:r>
          </a:p>
          <a:p>
            <a:r>
              <a:rPr lang="en-US" sz="1800" dirty="0"/>
              <a:t>How do the radish plant’s growth compare with one another? How are they similar? How are they different? In what way?</a:t>
            </a:r>
          </a:p>
          <a:p>
            <a:r>
              <a:rPr lang="en-US" sz="1800" dirty="0"/>
              <a:t>What do you think would happen if we planted the mysterious seeds under the various lighting conditions that Dr. Doust prepared for these radish plants?</a:t>
            </a:r>
          </a:p>
          <a:p>
            <a:pPr lvl="1"/>
            <a:r>
              <a:rPr lang="en-US" sz="1400" dirty="0"/>
              <a:t>Would they grow similarly as the radishes did? Would they grow differently?</a:t>
            </a:r>
          </a:p>
          <a:p>
            <a:r>
              <a:rPr lang="en-US" sz="1800" dirty="0"/>
              <a:t>What would a plant need to be successful in ANY environment?</a:t>
            </a:r>
          </a:p>
        </p:txBody>
      </p:sp>
    </p:spTree>
    <p:extLst>
      <p:ext uri="{BB962C8B-B14F-4D97-AF65-F5344CB8AC3E}">
        <p14:creationId xmlns:p14="http://schemas.microsoft.com/office/powerpoint/2010/main" val="896691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18B299-7264-45AD-AE22-D0C718EB4749}"/>
              </a:ext>
            </a:extLst>
          </p:cNvPr>
          <p:cNvSpPr>
            <a:spLocks noGrp="1"/>
          </p:cNvSpPr>
          <p:nvPr>
            <p:ph type="title"/>
          </p:nvPr>
        </p:nvSpPr>
        <p:spPr>
          <a:xfrm>
            <a:off x="6545179" y="484632"/>
            <a:ext cx="5155207" cy="1609344"/>
          </a:xfrm>
          <a:ln>
            <a:noFill/>
          </a:ln>
        </p:spPr>
        <p:txBody>
          <a:bodyPr>
            <a:normAutofit/>
          </a:bodyPr>
          <a:lstStyle/>
          <a:p>
            <a:r>
              <a:rPr lang="en-US" sz="4800" cap="none" dirty="0"/>
              <a:t>Dr. Doust explains in his letter …</a:t>
            </a:r>
          </a:p>
        </p:txBody>
      </p:sp>
      <p:pic>
        <p:nvPicPr>
          <p:cNvPr id="5" name="Picture 4" descr="Leaf sprouts from plant">
            <a:extLst>
              <a:ext uri="{FF2B5EF4-FFF2-40B4-BE49-F238E27FC236}">
                <a16:creationId xmlns:a16="http://schemas.microsoft.com/office/drawing/2014/main" id="{2FDA9C05-0F97-49E2-B529-D95388748C6E}"/>
              </a:ext>
            </a:extLst>
          </p:cNvPr>
          <p:cNvPicPr>
            <a:picLocks noChangeAspect="1"/>
          </p:cNvPicPr>
          <p:nvPr/>
        </p:nvPicPr>
        <p:blipFill rotWithShape="1">
          <a:blip r:embed="rId4">
            <a:extLst>
              <a:ext uri="{28A0092B-C50C-407E-A947-70E740481C1C}">
                <a14:useLocalDpi xmlns:a14="http://schemas.microsoft.com/office/drawing/2010/main" val="0"/>
              </a:ext>
            </a:extLst>
          </a:blip>
          <a:srcRect l="36355" r="4783"/>
          <a:stretch/>
        </p:blipFill>
        <p:spPr>
          <a:xfrm>
            <a:off x="3344" y="10"/>
            <a:ext cx="6050220" cy="6857990"/>
          </a:xfrm>
          <a:prstGeom prst="rect">
            <a:avLst/>
          </a:prstGeom>
        </p:spPr>
      </p:pic>
      <p:sp>
        <p:nvSpPr>
          <p:cNvPr id="3" name="Content Placeholder 2">
            <a:extLst>
              <a:ext uri="{FF2B5EF4-FFF2-40B4-BE49-F238E27FC236}">
                <a16:creationId xmlns:a16="http://schemas.microsoft.com/office/drawing/2014/main" id="{9FECA7E4-84C0-4A92-AB11-BEBA16EBA9E9}"/>
              </a:ext>
            </a:extLst>
          </p:cNvPr>
          <p:cNvSpPr>
            <a:spLocks noGrp="1"/>
          </p:cNvSpPr>
          <p:nvPr>
            <p:ph idx="1"/>
          </p:nvPr>
        </p:nvSpPr>
        <p:spPr>
          <a:xfrm>
            <a:off x="6545179" y="2121408"/>
            <a:ext cx="5155206" cy="4050792"/>
          </a:xfrm>
        </p:spPr>
        <p:txBody>
          <a:bodyPr>
            <a:normAutofit/>
          </a:bodyPr>
          <a:lstStyle/>
          <a:p>
            <a:pPr marL="0" indent="0">
              <a:buNone/>
            </a:pPr>
            <a:r>
              <a:rPr lang="en-US" dirty="0"/>
              <a:t>Botanists know a lot about how the amount of light and the direction of light may affect a plant’s growth.</a:t>
            </a:r>
          </a:p>
          <a:p>
            <a:pPr marL="0" indent="0">
              <a:buNone/>
            </a:pPr>
            <a:endParaRPr lang="en-US" dirty="0"/>
          </a:p>
          <a:p>
            <a:pPr marL="0" indent="0">
              <a:buNone/>
            </a:pPr>
            <a:r>
              <a:rPr lang="en-US" dirty="0"/>
              <a:t>However, scientists understand relatively little about the role of the color of light.</a:t>
            </a:r>
          </a:p>
          <a:p>
            <a:pPr marL="0" indent="0">
              <a:buNone/>
            </a:pPr>
            <a:endParaRPr lang="en-US" dirty="0"/>
          </a:p>
          <a:p>
            <a:pPr marL="0" indent="0">
              <a:buNone/>
            </a:pPr>
            <a:r>
              <a:rPr lang="en-US" dirty="0"/>
              <a:t>The color of light in the rainforest is affected by all of the plants growing there, but he is not sure how to replicate the color conditions in his lab to BEST support the mysterious Amazonian plant.</a:t>
            </a:r>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344129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362E11DD-B54B-4751-9C17-39DAF9EF46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E5DA55-7B61-4AFA-9004-8ADE860AA02C}"/>
              </a:ext>
            </a:extLst>
          </p:cNvPr>
          <p:cNvSpPr>
            <a:spLocks noGrp="1"/>
          </p:cNvSpPr>
          <p:nvPr>
            <p:ph type="title"/>
          </p:nvPr>
        </p:nvSpPr>
        <p:spPr>
          <a:xfrm>
            <a:off x="382280" y="484632"/>
            <a:ext cx="5332720" cy="1153099"/>
          </a:xfrm>
        </p:spPr>
        <p:txBody>
          <a:bodyPr>
            <a:normAutofit/>
          </a:bodyPr>
          <a:lstStyle/>
          <a:p>
            <a:r>
              <a:rPr lang="en-US" cap="none" dirty="0"/>
              <a:t>Dr. Doust asks … </a:t>
            </a:r>
          </a:p>
        </p:txBody>
      </p:sp>
      <p:sp>
        <p:nvSpPr>
          <p:cNvPr id="3" name="Content Placeholder 2">
            <a:extLst>
              <a:ext uri="{FF2B5EF4-FFF2-40B4-BE49-F238E27FC236}">
                <a16:creationId xmlns:a16="http://schemas.microsoft.com/office/drawing/2014/main" id="{AD3F9422-93E2-4340-AAE0-0C12176DFA4A}"/>
              </a:ext>
            </a:extLst>
          </p:cNvPr>
          <p:cNvSpPr>
            <a:spLocks noGrp="1"/>
          </p:cNvSpPr>
          <p:nvPr>
            <p:ph idx="1"/>
          </p:nvPr>
        </p:nvSpPr>
        <p:spPr>
          <a:xfrm>
            <a:off x="382279" y="1637731"/>
            <a:ext cx="5332721" cy="4735637"/>
          </a:xfrm>
        </p:spPr>
        <p:txBody>
          <a:bodyPr>
            <a:normAutofit/>
          </a:bodyPr>
          <a:lstStyle/>
          <a:p>
            <a:pPr marL="0" indent="0">
              <a:buNone/>
            </a:pPr>
            <a:r>
              <a:rPr lang="en-US" sz="2400" dirty="0"/>
              <a:t>What do I need to know that will help me identify an environment with the BEST growing conditions for our mystery plant? </a:t>
            </a:r>
          </a:p>
          <a:p>
            <a:pPr marL="0" indent="0">
              <a:buNone/>
            </a:pPr>
            <a:endParaRPr lang="en-US" sz="1800" dirty="0"/>
          </a:p>
          <a:p>
            <a:r>
              <a:rPr lang="en-US" dirty="0"/>
              <a:t>In groups, generate a question relating plant growth and the environmental conditions a plant needs to grow.</a:t>
            </a:r>
          </a:p>
          <a:p>
            <a:r>
              <a:rPr lang="en-US" dirty="0"/>
              <a:t>Elect a spokesperson in your group. They will submit your group’s question to our virtual question board!</a:t>
            </a:r>
          </a:p>
          <a:p>
            <a:r>
              <a:rPr lang="en-US" dirty="0"/>
              <a:t>Record your question and the name of your spokesperson on the provided handout.</a:t>
            </a:r>
          </a:p>
        </p:txBody>
      </p:sp>
      <p:grpSp>
        <p:nvGrpSpPr>
          <p:cNvPr id="30" name="Group 29">
            <a:extLst>
              <a:ext uri="{FF2B5EF4-FFF2-40B4-BE49-F238E27FC236}">
                <a16:creationId xmlns:a16="http://schemas.microsoft.com/office/drawing/2014/main" id="{B55DE4E1-F219-45A4-96D9-9A86D0E4DBD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31" name="Oval 30">
              <a:extLst>
                <a:ext uri="{FF2B5EF4-FFF2-40B4-BE49-F238E27FC236}">
                  <a16:creationId xmlns:a16="http://schemas.microsoft.com/office/drawing/2014/main" id="{3601C3FF-4A5D-437C-B3DB-A53B99D308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2" name="Oval 31">
              <a:extLst>
                <a:ext uri="{FF2B5EF4-FFF2-40B4-BE49-F238E27FC236}">
                  <a16:creationId xmlns:a16="http://schemas.microsoft.com/office/drawing/2014/main" id="{61B1BDC9-B583-4F65-8FE9-E2CBE71D93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5" name="Picture 4" descr="Plant indoor">
            <a:extLst>
              <a:ext uri="{FF2B5EF4-FFF2-40B4-BE49-F238E27FC236}">
                <a16:creationId xmlns:a16="http://schemas.microsoft.com/office/drawing/2014/main" id="{08574228-EBC5-42BA-958F-7D9E6F8D2287}"/>
              </a:ext>
            </a:extLst>
          </p:cNvPr>
          <p:cNvPicPr>
            <a:picLocks noChangeAspect="1"/>
          </p:cNvPicPr>
          <p:nvPr/>
        </p:nvPicPr>
        <p:blipFill rotWithShape="1">
          <a:blip r:embed="rId5">
            <a:extLst>
              <a:ext uri="{28A0092B-C50C-407E-A947-70E740481C1C}">
                <a14:useLocalDpi xmlns:a14="http://schemas.microsoft.com/office/drawing/2010/main" val="0"/>
              </a:ext>
            </a:extLst>
          </a:blip>
          <a:srcRect l="30947" r="2386"/>
          <a:stretch/>
        </p:blipFill>
        <p:spPr>
          <a:xfrm>
            <a:off x="6096000" y="10"/>
            <a:ext cx="6096000" cy="6857990"/>
          </a:xfrm>
          <a:prstGeom prst="rect">
            <a:avLst/>
          </a:prstGeom>
        </p:spPr>
      </p:pic>
    </p:spTree>
    <p:extLst>
      <p:ext uri="{BB962C8B-B14F-4D97-AF65-F5344CB8AC3E}">
        <p14:creationId xmlns:p14="http://schemas.microsoft.com/office/powerpoint/2010/main" val="2947111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550AE69-AC86-4188-83E5-A856C4F1DCF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EC4CA156-2C9D-4F0C-B229-88D8B5E17B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D7361ED3-EBE5-4EFC-8DA3-D0CE4BF2F4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7" name="Group 76">
            <a:extLst>
              <a:ext uri="{FF2B5EF4-FFF2-40B4-BE49-F238E27FC236}">
                <a16:creationId xmlns:a16="http://schemas.microsoft.com/office/drawing/2014/main" id="{85105087-7F16-4C94-837C-C4544511666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78" name="Oval 77">
              <a:extLst>
                <a:ext uri="{FF2B5EF4-FFF2-40B4-BE49-F238E27FC236}">
                  <a16:creationId xmlns:a16="http://schemas.microsoft.com/office/drawing/2014/main" id="{4F2F3467-E50F-4A91-B27D-E324936A66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79" name="Oval 78">
              <a:extLst>
                <a:ext uri="{FF2B5EF4-FFF2-40B4-BE49-F238E27FC236}">
                  <a16:creationId xmlns:a16="http://schemas.microsoft.com/office/drawing/2014/main" id="{D678BE03-AC84-4940-A7FD-5B143FE2D65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81" name="Rectangle 80">
            <a:extLst>
              <a:ext uri="{FF2B5EF4-FFF2-40B4-BE49-F238E27FC236}">
                <a16:creationId xmlns:a16="http://schemas.microsoft.com/office/drawing/2014/main" id="{5AAA0D94-BFF0-44AF-9E04-13800A6194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3" name="Rectangle 82">
            <a:extLst>
              <a:ext uri="{FF2B5EF4-FFF2-40B4-BE49-F238E27FC236}">
                <a16:creationId xmlns:a16="http://schemas.microsoft.com/office/drawing/2014/main" id="{4E0242FF-80FA-4D90-877A-E17E422406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YC-Backed Padlet Brings Drag-And-Drop To Collaborative Web Site Creation |  TechCrunch">
            <a:extLst>
              <a:ext uri="{FF2B5EF4-FFF2-40B4-BE49-F238E27FC236}">
                <a16:creationId xmlns:a16="http://schemas.microsoft.com/office/drawing/2014/main" id="{1A04F701-A204-4D40-87AD-DDCF46962288}"/>
              </a:ext>
            </a:extLst>
          </p:cNvPr>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19444" r="23061"/>
          <a:stretch/>
        </p:blipFill>
        <p:spPr bwMode="auto">
          <a:xfrm>
            <a:off x="918124" y="1111504"/>
            <a:ext cx="3723212" cy="4578096"/>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a:extLst>
              <a:ext uri="{FF2B5EF4-FFF2-40B4-BE49-F238E27FC236}">
                <a16:creationId xmlns:a16="http://schemas.microsoft.com/office/drawing/2014/main" id="{1B92E287-CC3E-48F7-B435-D232FB9006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58DAD-F7F5-4BC6-B3C8-C3E574B3C5D2}"/>
              </a:ext>
            </a:extLst>
          </p:cNvPr>
          <p:cNvSpPr>
            <a:spLocks noGrp="1"/>
          </p:cNvSpPr>
          <p:nvPr>
            <p:ph type="title"/>
          </p:nvPr>
        </p:nvSpPr>
        <p:spPr>
          <a:xfrm>
            <a:off x="4961376" y="2305049"/>
            <a:ext cx="6057144" cy="1333291"/>
          </a:xfrm>
        </p:spPr>
        <p:txBody>
          <a:bodyPr vert="horz" lIns="91440" tIns="45720" rIns="91440" bIns="45720" rtlCol="0" anchor="ctr">
            <a:normAutofit/>
          </a:bodyPr>
          <a:lstStyle/>
          <a:p>
            <a:r>
              <a:rPr lang="en-US" dirty="0">
                <a:blipFill dpi="0" rotWithShape="1">
                  <a:blip r:embed="rId5"/>
                  <a:srcRect/>
                  <a:tile tx="6350" ty="-127000" sx="65000" sy="64000" flip="none" algn="tl"/>
                </a:blipFill>
              </a:rPr>
              <a:t>Padlet link:</a:t>
            </a:r>
          </a:p>
        </p:txBody>
      </p:sp>
      <p:sp>
        <p:nvSpPr>
          <p:cNvPr id="87" name="Rectangle 86">
            <a:extLst>
              <a:ext uri="{FF2B5EF4-FFF2-40B4-BE49-F238E27FC236}">
                <a16:creationId xmlns:a16="http://schemas.microsoft.com/office/drawing/2014/main" id="{B354BB7A-6D45-494D-90A8-2F497C01F6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Group 88">
            <a:extLst>
              <a:ext uri="{FF2B5EF4-FFF2-40B4-BE49-F238E27FC236}">
                <a16:creationId xmlns:a16="http://schemas.microsoft.com/office/drawing/2014/main" id="{A12E4495-24BE-4FFE-91E5-5BA7727EF10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90" name="Oval 89">
              <a:extLst>
                <a:ext uri="{FF2B5EF4-FFF2-40B4-BE49-F238E27FC236}">
                  <a16:creationId xmlns:a16="http://schemas.microsoft.com/office/drawing/2014/main" id="{C71644A3-12B1-4F51-BB08-FDD391EF570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1" name="Oval 90">
              <a:extLst>
                <a:ext uri="{FF2B5EF4-FFF2-40B4-BE49-F238E27FC236}">
                  <a16:creationId xmlns:a16="http://schemas.microsoft.com/office/drawing/2014/main" id="{1A6658C1-CF92-4E90-A775-D0D64A3D328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ext Placeholder 2">
            <a:extLst>
              <a:ext uri="{FF2B5EF4-FFF2-40B4-BE49-F238E27FC236}">
                <a16:creationId xmlns:a16="http://schemas.microsoft.com/office/drawing/2014/main" id="{136A37BD-906E-448D-9EB5-CDAF90E2A009}"/>
              </a:ext>
            </a:extLst>
          </p:cNvPr>
          <p:cNvSpPr>
            <a:spLocks noGrp="1"/>
          </p:cNvSpPr>
          <p:nvPr>
            <p:ph type="body" idx="1"/>
          </p:nvPr>
        </p:nvSpPr>
        <p:spPr>
          <a:xfrm>
            <a:off x="4938490" y="3739593"/>
            <a:ext cx="6080030" cy="1329550"/>
          </a:xfrm>
        </p:spPr>
        <p:txBody>
          <a:bodyPr vert="horz" lIns="91440" tIns="45720" rIns="91440" bIns="45720" rtlCol="0">
            <a:normAutofit/>
          </a:bodyPr>
          <a:lstStyle/>
          <a:p>
            <a:r>
              <a:rPr lang="en-US" dirty="0"/>
              <a:t>*insert link to Doust Lab Padlet here*</a:t>
            </a:r>
          </a:p>
        </p:txBody>
      </p:sp>
      <p:sp>
        <p:nvSpPr>
          <p:cNvPr id="12" name="Text Placeholder 2">
            <a:extLst>
              <a:ext uri="{FF2B5EF4-FFF2-40B4-BE49-F238E27FC236}">
                <a16:creationId xmlns:a16="http://schemas.microsoft.com/office/drawing/2014/main" id="{C35A665A-C196-4D65-ABB2-0B78DB286A5C}"/>
              </a:ext>
            </a:extLst>
          </p:cNvPr>
          <p:cNvSpPr txBox="1">
            <a:spLocks/>
          </p:cNvSpPr>
          <p:nvPr/>
        </p:nvSpPr>
        <p:spPr>
          <a:xfrm>
            <a:off x="918124" y="5231791"/>
            <a:ext cx="3723212" cy="457809"/>
          </a:xfrm>
          <a:prstGeom prst="rect">
            <a:avLst/>
          </a:prstGeom>
          <a:solidFill>
            <a:srgbClr val="000000">
              <a:alpha val="50000"/>
            </a:srgbClr>
          </a:solidFill>
          <a:ln>
            <a:noFill/>
          </a:ln>
        </p:spPr>
        <p:txBody>
          <a:bodyPr vert="horz" wrap="square" lIns="91440" tIns="45720" rIns="91440" bIns="45720" rtlCol="0">
            <a:noAutofit/>
          </a:bodyPr>
          <a:lstStyle>
            <a:lvl1pPr marL="0" indent="0" algn="l" defTabSz="914400" rtl="0" eaLnBrk="1" latinLnBrk="0" hangingPunct="1">
              <a:lnSpc>
                <a:spcPct val="100000"/>
              </a:lnSpc>
              <a:spcBef>
                <a:spcPts val="1000"/>
              </a:spcBef>
              <a:buClr>
                <a:schemeClr val="accent2"/>
              </a:buClr>
              <a:buFont typeface="Wingdings 2" panose="05020102010507070707" pitchFamily="18" charset="2"/>
              <a:buNone/>
              <a:defRPr sz="2200" kern="1200">
                <a:solidFill>
                  <a:schemeClr val="tx1">
                    <a:tint val="75000"/>
                  </a:schemeClr>
                </a:solidFill>
                <a:latin typeface="+mn-lt"/>
                <a:ea typeface="+mn-ea"/>
                <a:cs typeface="+mn-cs"/>
              </a:defRPr>
            </a:lvl1pPr>
            <a:lvl2pPr marL="457200" indent="0" algn="l" defTabSz="914400" rtl="0" eaLnBrk="1" latinLnBrk="0" hangingPunct="1">
              <a:lnSpc>
                <a:spcPct val="100000"/>
              </a:lnSpc>
              <a:spcBef>
                <a:spcPts val="500"/>
              </a:spcBef>
              <a:buClr>
                <a:schemeClr val="accent2"/>
              </a:buClr>
              <a:buFont typeface="Wingdings 2" panose="050201020105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100000"/>
              </a:lnSpc>
              <a:spcBef>
                <a:spcPts val="500"/>
              </a:spcBef>
              <a:buClr>
                <a:schemeClr val="accent2"/>
              </a:buClr>
              <a:buFont typeface="Wingdings 2" panose="050201020105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100000"/>
              </a:lnSpc>
              <a:spcBef>
                <a:spcPts val="500"/>
              </a:spcBef>
              <a:buClr>
                <a:schemeClr val="accent2"/>
              </a:buClr>
              <a:buFont typeface="Wingdings 2" panose="050201020105070707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100000"/>
              </a:lnSpc>
              <a:spcBef>
                <a:spcPts val="500"/>
              </a:spcBef>
              <a:buClr>
                <a:schemeClr val="accent2"/>
              </a:buClr>
              <a:buFont typeface="Wingdings 2" panose="050201020105070707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ts val="3200"/>
              </a:lnSpc>
            </a:pPr>
            <a:r>
              <a:rPr lang="en-US" sz="1300" dirty="0">
                <a:solidFill>
                  <a:srgbClr val="FFFFFF"/>
                </a:solidFill>
              </a:rPr>
              <a:t>*insert QR Code to Doust Lab Padlet here*</a:t>
            </a:r>
          </a:p>
        </p:txBody>
      </p:sp>
    </p:spTree>
    <p:extLst>
      <p:ext uri="{BB962C8B-B14F-4D97-AF65-F5344CB8AC3E}">
        <p14:creationId xmlns:p14="http://schemas.microsoft.com/office/powerpoint/2010/main" val="10621918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3637</TotalTime>
  <Words>570</Words>
  <Application>Microsoft Office PowerPoint</Application>
  <PresentationFormat>Widescreen</PresentationFormat>
  <Paragraphs>52</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Rockwell</vt:lpstr>
      <vt:lpstr>Rockwell Condensed</vt:lpstr>
      <vt:lpstr>Rockwell Extra Bold</vt:lpstr>
      <vt:lpstr>Wingdings</vt:lpstr>
      <vt:lpstr>Wingdings 2</vt:lpstr>
      <vt:lpstr>Wood Type</vt:lpstr>
      <vt:lpstr>You’ve got mail!</vt:lpstr>
      <vt:lpstr>In the letter …</vt:lpstr>
      <vt:lpstr>Dr. Doust needs your help!</vt:lpstr>
      <vt:lpstr>Environmental Influences on Plant Growth</vt:lpstr>
      <vt:lpstr>Image #1</vt:lpstr>
      <vt:lpstr>Image #2</vt:lpstr>
      <vt:lpstr>Image #3</vt:lpstr>
      <vt:lpstr>Image #4</vt:lpstr>
      <vt:lpstr>PowerPoint Presentation</vt:lpstr>
      <vt:lpstr>PowerPoint Presentation</vt:lpstr>
      <vt:lpstr>Dr. Doust explains in his letter …</vt:lpstr>
      <vt:lpstr>Dr. Doust asks … </vt:lpstr>
      <vt:lpstr>Padlet link: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dc:title>
  <dc:creator>Sofia Gomez</dc:creator>
  <cp:lastModifiedBy>Caroline Barnes</cp:lastModifiedBy>
  <cp:revision>31</cp:revision>
  <dcterms:created xsi:type="dcterms:W3CDTF">2021-03-21T22:28:35Z</dcterms:created>
  <dcterms:modified xsi:type="dcterms:W3CDTF">2022-04-18T18:46:31Z</dcterms:modified>
</cp:coreProperties>
</file>