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Open Sans" panose="020B0604020202020204" charset="0"/>
      <p:regular r:id="rId17"/>
      <p:bold r:id="rId18"/>
      <p:italic r:id="rId19"/>
      <p:boldItalic r:id="rId20"/>
    </p:embeddedFont>
    <p:embeddedFont>
      <p:font typeface="Economica" panose="020B060402020202020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atalie Rothenberg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CE3DBCDB-E5A7-4CFF-914A-94CDF947A360}">
  <a:tblStyle styleId="{CE3DBCDB-E5A7-4CFF-914A-94CDF947A3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>
        <p:scale>
          <a:sx n="76" d="100"/>
          <a:sy n="76" d="100"/>
        </p:scale>
        <p:origin x="-102" y="-4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5-03T22:18:38.862" idx="2">
    <p:pos x="6000" y="0"/>
    <p:text>Do we need this slide? I don't think so but I am happy to keep it!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749159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592b4d55e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592b4d55e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56faa0472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56faa0472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6f55c00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6f55c00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56f55c0073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56f55c0073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6f55c007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6f55c007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590be1743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590be1743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590be17435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590be17435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90be17435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90be17435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590be17435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590be17435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590be17435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590be17435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56faa0472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56faa0472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590be17435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590be17435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56f55c0073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56f55c0073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" name="Google Shape;17;p3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1643800" y="289200"/>
            <a:ext cx="6494400" cy="12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Alexander von Humboldt </a:t>
            </a:r>
            <a:endParaRPr/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6063" y="1476300"/>
            <a:ext cx="5009872" cy="35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311700" y="2397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Graphing plants on Chimborazo</a:t>
            </a:r>
            <a:endParaRPr/>
          </a:p>
        </p:txBody>
      </p:sp>
      <p:sp>
        <p:nvSpPr>
          <p:cNvPr id="132" name="Google Shape;132;p22"/>
          <p:cNvSpPr txBox="1"/>
          <p:nvPr/>
        </p:nvSpPr>
        <p:spPr>
          <a:xfrm>
            <a:off x="155875" y="1309450"/>
            <a:ext cx="1714500" cy="36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Directions: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First, calculate the elevation change on your own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Second, plot these 15 plants the same way we did together!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Third, plot the two mountain features as horizontal lines!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3" name="Google Shape;13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0292" y="1147225"/>
            <a:ext cx="3085000" cy="376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3775" y="1147225"/>
            <a:ext cx="2868964" cy="376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>
            <a:spLocks noGrp="1"/>
          </p:cNvSpPr>
          <p:nvPr>
            <p:ph type="title"/>
          </p:nvPr>
        </p:nvSpPr>
        <p:spPr>
          <a:xfrm>
            <a:off x="672975" y="361950"/>
            <a:ext cx="2949600" cy="13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Chimborazo, then and now</a:t>
            </a:r>
            <a:endParaRPr/>
          </a:p>
        </p:txBody>
      </p:sp>
      <p:pic>
        <p:nvPicPr>
          <p:cNvPr id="140" name="Google Shape;14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4526" y="0"/>
            <a:ext cx="513947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3"/>
          <p:cNvSpPr txBox="1"/>
          <p:nvPr/>
        </p:nvSpPr>
        <p:spPr>
          <a:xfrm>
            <a:off x="476125" y="2181300"/>
            <a:ext cx="31578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Open Sans"/>
                <a:ea typeface="Open Sans"/>
                <a:cs typeface="Open Sans"/>
                <a:sym typeface="Open Sans"/>
              </a:rPr>
              <a:t>Drawing of Humboldt’s findings in 1802 compared to </a:t>
            </a:r>
            <a:r>
              <a:rPr lang="en" sz="18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Naia</a:t>
            </a:r>
            <a:r>
              <a:rPr lang="en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8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Morueta-Holme’s</a:t>
            </a:r>
            <a:r>
              <a:rPr lang="en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findings in 2012.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What do you notice?</a:t>
            </a:r>
            <a:endParaRPr sz="1800"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311700" y="2397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Evidence</a:t>
            </a:r>
            <a:endParaRPr dirty="0"/>
          </a:p>
        </p:txBody>
      </p:sp>
      <p:pic>
        <p:nvPicPr>
          <p:cNvPr id="147" name="Google Shape;14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8025" y="1453826"/>
            <a:ext cx="6181778" cy="264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4"/>
          <p:cNvSpPr txBox="1"/>
          <p:nvPr/>
        </p:nvSpPr>
        <p:spPr>
          <a:xfrm>
            <a:off x="173500" y="1147225"/>
            <a:ext cx="2684400" cy="37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Black = overlap between observed and historical range</a:t>
            </a:r>
            <a:endParaRPr sz="16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Green</a:t>
            </a:r>
            <a:r>
              <a:rPr lang="en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= expansion upward</a:t>
            </a:r>
            <a:endParaRPr sz="16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Red</a:t>
            </a:r>
            <a:r>
              <a:rPr lang="en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= decrease of either upper or lower range limit</a:t>
            </a:r>
            <a:endParaRPr sz="16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Dashed vertical = plants present in Humboldt’s observations but not present in 2015 </a:t>
            </a:r>
            <a:endParaRPr sz="16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" name="Google Shape;149;p24"/>
          <p:cNvSpPr txBox="1"/>
          <p:nvPr/>
        </p:nvSpPr>
        <p:spPr>
          <a:xfrm>
            <a:off x="3063150" y="4210525"/>
            <a:ext cx="60528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*No plants were recorded above 4,600 m in Humboldt’s texts</a:t>
            </a:r>
            <a:endParaRPr sz="16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>
            <a:spLocks noGrp="1"/>
          </p:cNvSpPr>
          <p:nvPr>
            <p:ph type="title"/>
          </p:nvPr>
        </p:nvSpPr>
        <p:spPr>
          <a:xfrm>
            <a:off x="311700" y="4683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Evidence</a:t>
            </a:r>
            <a:endParaRPr/>
          </a:p>
        </p:txBody>
      </p:sp>
      <p:pic>
        <p:nvPicPr>
          <p:cNvPr id="155" name="Google Shape;15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513" y="1523100"/>
            <a:ext cx="7594974" cy="288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5"/>
          <p:cNvSpPr/>
          <p:nvPr/>
        </p:nvSpPr>
        <p:spPr>
          <a:xfrm>
            <a:off x="658625" y="1883950"/>
            <a:ext cx="1623600" cy="2420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5"/>
          <p:cNvSpPr/>
          <p:nvPr/>
        </p:nvSpPr>
        <p:spPr>
          <a:xfrm>
            <a:off x="3201175" y="1868625"/>
            <a:ext cx="1730700" cy="2420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</a:t>
            </a:r>
            <a:endParaRPr/>
          </a:p>
        </p:txBody>
      </p:sp>
      <p:sp>
        <p:nvSpPr>
          <p:cNvPr id="163" name="Google Shape;163;p26"/>
          <p:cNvSpPr txBox="1">
            <a:spLocks noGrp="1"/>
          </p:cNvSpPr>
          <p:nvPr>
            <p:ph type="body" idx="1"/>
          </p:nvPr>
        </p:nvSpPr>
        <p:spPr>
          <a:xfrm>
            <a:off x="190500" y="1139000"/>
            <a:ext cx="8793000" cy="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you think is causing the upward shift of vegetation on Chimborazo?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4" name="Google Shape;16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5863" y="1608200"/>
            <a:ext cx="5552274" cy="330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Alexander von Who???</a:t>
            </a:r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14700" cy="34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33333"/>
                </a:solidFill>
                <a:highlight>
                  <a:srgbClr val="FFFFFF"/>
                </a:highlight>
              </a:rPr>
              <a:t>“Alexander von Humboldt has been largely forgotten in the English-speaking world.” (Andrea Wulf)</a:t>
            </a:r>
            <a:endParaRPr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33333"/>
                </a:solidFill>
                <a:highlight>
                  <a:srgbClr val="FFFFFF"/>
                </a:highlight>
              </a:rPr>
              <a:t>Humboldt (1769 - 1859) was a Prussian (German) geographer, naturalist, and explorer. At one point, he was the most famous man in the world, rivaled only by Napoleon.</a:t>
            </a:r>
            <a:endParaRPr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9800" y="474813"/>
            <a:ext cx="3404625" cy="41938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311700" y="111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very important man indeed </a:t>
            </a:r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>
            <a:off x="464100" y="844225"/>
            <a:ext cx="3914700" cy="22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33333"/>
                </a:solidFill>
                <a:highlight>
                  <a:srgbClr val="FFFFFF"/>
                </a:highlight>
              </a:rPr>
              <a:t>More plant and animal species are named after Humboldt than any other human being.</a:t>
            </a:r>
            <a:endParaRPr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33333"/>
                </a:solidFill>
                <a:highlight>
                  <a:srgbClr val="FFFFFF"/>
                </a:highlight>
              </a:rPr>
              <a:t>Geographic features, universities, and places are also named after Humboldt.</a:t>
            </a:r>
            <a:endParaRPr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8975" y="782750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750" y="3174275"/>
            <a:ext cx="1514075" cy="17688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42150" y="167075"/>
            <a:ext cx="2431518" cy="22533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7975" y="2102950"/>
            <a:ext cx="1904995" cy="28401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83776" y="3099325"/>
            <a:ext cx="2541243" cy="190594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93970" y="2572775"/>
            <a:ext cx="1948833" cy="2418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Field of biogeography </a:t>
            </a:r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402500" y="1472725"/>
            <a:ext cx="4879500" cy="24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222222"/>
                </a:solidFill>
                <a:highlight>
                  <a:srgbClr val="FFFFFF"/>
                </a:highlight>
              </a:rPr>
              <a:t>Placed a high emphasis on observation and collection of plant specimens.</a:t>
            </a:r>
            <a:endParaRPr sz="1600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222222"/>
                </a:solidFill>
                <a:highlight>
                  <a:srgbClr val="FFFFFF"/>
                </a:highlight>
              </a:rPr>
              <a:t>Combined biology, meteorology, and geology to determine where specific plants grow.</a:t>
            </a:r>
            <a:endParaRPr sz="1600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222222"/>
                </a:solidFill>
                <a:highlight>
                  <a:srgbClr val="FFFFFF"/>
                </a:highlight>
              </a:rPr>
              <a:t>Others base their work off of Humboldt and his colleagues’ findings.</a:t>
            </a:r>
            <a:endParaRPr sz="1600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 dirty="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6850" y="440327"/>
            <a:ext cx="2536699" cy="43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311700" y="25027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Botanical Geography </a:t>
            </a:r>
            <a:endParaRPr/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7200" y="893950"/>
            <a:ext cx="4915450" cy="39323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96" name="Google Shape;96;p17"/>
          <p:cNvSpPr txBox="1"/>
          <p:nvPr/>
        </p:nvSpPr>
        <p:spPr>
          <a:xfrm>
            <a:off x="260200" y="1305000"/>
            <a:ext cx="3867000" cy="38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rgbClr val="111111"/>
                </a:solidFill>
                <a:latin typeface="Open Sans"/>
                <a:ea typeface="Open Sans"/>
                <a:cs typeface="Open Sans"/>
                <a:sym typeface="Open Sans"/>
              </a:rPr>
              <a:t>Left - tropical mountains (Chimborazo, Ecuador)</a:t>
            </a:r>
            <a:endParaRPr sz="1800" dirty="0">
              <a:solidFill>
                <a:srgbClr val="11111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lvl="0" indent="-2857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800" dirty="0">
              <a:solidFill>
                <a:srgbClr val="11111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rgbClr val="111111"/>
                </a:solidFill>
                <a:latin typeface="Open Sans"/>
                <a:ea typeface="Open Sans"/>
                <a:cs typeface="Open Sans"/>
                <a:sym typeface="Open Sans"/>
              </a:rPr>
              <a:t>Middle - temperate mountains (Mont Blanc, Alps)</a:t>
            </a:r>
            <a:endParaRPr sz="1800" dirty="0">
              <a:solidFill>
                <a:srgbClr val="11111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lvl="0" indent="-2857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800" dirty="0">
              <a:solidFill>
                <a:srgbClr val="11111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rgbClr val="111111"/>
                </a:solidFill>
                <a:latin typeface="Open Sans"/>
                <a:ea typeface="Open Sans"/>
                <a:cs typeface="Open Sans"/>
                <a:sym typeface="Open Sans"/>
              </a:rPr>
              <a:t>Right - subarctic mountains (</a:t>
            </a:r>
            <a:r>
              <a:rPr lang="en" sz="1800" dirty="0" err="1">
                <a:solidFill>
                  <a:srgbClr val="111111"/>
                </a:solidFill>
                <a:latin typeface="Open Sans"/>
                <a:ea typeface="Open Sans"/>
                <a:cs typeface="Open Sans"/>
                <a:sym typeface="Open Sans"/>
              </a:rPr>
              <a:t>Sultielma</a:t>
            </a:r>
            <a:r>
              <a:rPr lang="en" sz="1800" dirty="0">
                <a:solidFill>
                  <a:srgbClr val="111111"/>
                </a:solidFill>
                <a:latin typeface="Open Sans"/>
                <a:ea typeface="Open Sans"/>
                <a:cs typeface="Open Sans"/>
                <a:sym typeface="Open Sans"/>
              </a:rPr>
              <a:t>, Lapland) </a:t>
            </a:r>
            <a:endParaRPr sz="1800" dirty="0">
              <a:solidFill>
                <a:srgbClr val="11111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11111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title"/>
          </p:nvPr>
        </p:nvSpPr>
        <p:spPr>
          <a:xfrm>
            <a:off x="175200" y="345675"/>
            <a:ext cx="5565900" cy="13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Essay on the Geography of Plants </a:t>
            </a:r>
            <a:r>
              <a:rPr lang="en" sz="2400"/>
              <a:t>                            </a:t>
            </a:r>
            <a:endParaRPr sz="2400"/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615860"/>
            <a:ext cx="4344901" cy="27457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03" name="Google Shape;103;p18"/>
          <p:cNvSpPr txBox="1"/>
          <p:nvPr/>
        </p:nvSpPr>
        <p:spPr>
          <a:xfrm>
            <a:off x="175200" y="1969550"/>
            <a:ext cx="4344900" cy="26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Documented the temperature, altitude, humidity, atmospheric pressure, and the plants/animal found at each elevation.</a:t>
            </a:r>
            <a:endParaRPr sz="1800" dirty="0">
              <a:solidFill>
                <a:srgbClr val="22222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22222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Concluded that environmental factors affect the distribution of life forms.</a:t>
            </a:r>
            <a:endParaRPr sz="1800" dirty="0">
              <a:solidFill>
                <a:srgbClr val="22222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22222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4983750" y="1199785"/>
            <a:ext cx="35214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Open Sans"/>
                <a:ea typeface="Open Sans"/>
                <a:cs typeface="Open Sans"/>
                <a:sym typeface="Open Sans"/>
              </a:rPr>
              <a:t>Chimborazo Volcano, Ecuador</a:t>
            </a:r>
            <a:endParaRPr sz="1800"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Naia</a:t>
            </a:r>
            <a:r>
              <a:rPr lang="en" dirty="0"/>
              <a:t> </a:t>
            </a:r>
            <a:r>
              <a:rPr lang="en" dirty="0" err="1"/>
              <a:t>Moruea-Holme</a:t>
            </a:r>
            <a:r>
              <a:rPr lang="en" dirty="0"/>
              <a:t>, PhD</a:t>
            </a:r>
            <a:endParaRPr dirty="0"/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5131500" y="1225225"/>
            <a:ext cx="3700500" cy="38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</a:rPr>
              <a:t>She is “interested in what drives the diversity and distribution of species, and how environmental changes have and will impact the natural world.” 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  <a:highlight>
                  <a:srgbClr val="FFFFFF"/>
                </a:highlight>
              </a:rPr>
              <a:t>Her current research program focuses quantifying the impact of humans on the distribution of life on Earth from local to global scales.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150" y="1855174"/>
            <a:ext cx="4510551" cy="3008499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2" name="Google Shape;112;p19"/>
          <p:cNvSpPr txBox="1"/>
          <p:nvPr/>
        </p:nvSpPr>
        <p:spPr>
          <a:xfrm>
            <a:off x="339175" y="1113425"/>
            <a:ext cx="4599600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Macroecologist</a:t>
            </a:r>
            <a:r>
              <a:rPr lang="en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at the University of Copenhagen </a:t>
            </a:r>
            <a:endParaRPr sz="1100"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311700" y="1635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scientists tackle old data </a:t>
            </a:r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body" idx="1"/>
          </p:nvPr>
        </p:nvSpPr>
        <p:spPr>
          <a:xfrm>
            <a:off x="4055925" y="1453825"/>
            <a:ext cx="4623900" cy="29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Naia</a:t>
            </a:r>
            <a:r>
              <a:rPr lang="en" dirty="0"/>
              <a:t> </a:t>
            </a:r>
            <a:r>
              <a:rPr lang="en" dirty="0" err="1"/>
              <a:t>Morueta-Holme</a:t>
            </a:r>
            <a:r>
              <a:rPr lang="en" dirty="0"/>
              <a:t> and her team of scientists took the same path as Humboldt on Mount Chimborazo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They surveyed plant samples and compared their Chimborazo map to the one Humboldt created 210 years ago.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994825"/>
            <a:ext cx="2872309" cy="3843877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311700" y="-6507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you notice?</a:t>
            </a:r>
            <a:endParaRPr/>
          </a:p>
        </p:txBody>
      </p:sp>
      <p:graphicFrame>
        <p:nvGraphicFramePr>
          <p:cNvPr id="125" name="Google Shape;125;p21"/>
          <p:cNvGraphicFramePr/>
          <p:nvPr/>
        </p:nvGraphicFramePr>
        <p:xfrm>
          <a:off x="808125" y="752975"/>
          <a:ext cx="7239000" cy="2895450"/>
        </p:xfrm>
        <a:graphic>
          <a:graphicData uri="http://schemas.openxmlformats.org/drawingml/2006/table">
            <a:tbl>
              <a:tblPr>
                <a:noFill/>
                <a:tableStyleId>{CE3DBCDB-E5A7-4CFF-914A-94CDF947A360}</a:tableStyleId>
              </a:tblPr>
              <a:tblGrid>
                <a:gridCol w="8546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653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701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56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27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Species ID (on graph)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i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Species</a:t>
                      </a:r>
                      <a:r>
                        <a:rPr lang="en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(Family)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Max Elevation (m) in 1802 Humboldt 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Max Elevation (m) in 2012 Morueta-Holme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Elevation change (m)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i="1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Conyza cardaminifolia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(Asteraceae)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3100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4400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+1300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i="1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Geranium humboldtii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(Geraniaceae)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4500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4300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-200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i="1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Nertera granadensis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(Rubiaceae)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1600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4000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+2400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i="1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Lasiocephalus ovatus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(Asteraceae)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4500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4700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+300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126" name="Google Shape;126;p21"/>
          <p:cNvGraphicFramePr/>
          <p:nvPr/>
        </p:nvGraphicFramePr>
        <p:xfrm>
          <a:off x="311700" y="3676650"/>
          <a:ext cx="8334800" cy="1401990"/>
        </p:xfrm>
        <a:graphic>
          <a:graphicData uri="http://schemas.openxmlformats.org/drawingml/2006/table">
            <a:tbl>
              <a:tblPr>
                <a:noFill/>
                <a:tableStyleId>{CE3DBCDB-E5A7-4CFF-914A-94CDF947A360}</a:tableStyleId>
              </a:tblPr>
              <a:tblGrid>
                <a:gridCol w="20837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837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837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837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Mountain feature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Elevation (m) in 1802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Humboldt 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Elevation (m) in 2012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Morueta-Holme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Elevation change (m)</a:t>
                      </a:r>
                      <a:endParaRPr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Upper vegetation limit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4600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5200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+600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Glacier limit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4800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5300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+500</a:t>
                      </a:r>
                      <a:endParaRPr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542</Words>
  <Application>Microsoft Office PowerPoint</Application>
  <PresentationFormat>On-screen Show (16:9)</PresentationFormat>
  <Paragraphs>94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Open Sans</vt:lpstr>
      <vt:lpstr>Economica</vt:lpstr>
      <vt:lpstr>Luxe</vt:lpstr>
      <vt:lpstr>Alexander von Humboldt </vt:lpstr>
      <vt:lpstr>Alexander von Who???</vt:lpstr>
      <vt:lpstr>A very important man indeed </vt:lpstr>
      <vt:lpstr>Field of biogeography </vt:lpstr>
      <vt:lpstr>Botanical Geography </vt:lpstr>
      <vt:lpstr>Essay on the Geography of Plants                             </vt:lpstr>
      <vt:lpstr>Naia Moruea-Holme, PhD</vt:lpstr>
      <vt:lpstr>New scientists tackle old data </vt:lpstr>
      <vt:lpstr>What do you notice?</vt:lpstr>
      <vt:lpstr>Graphing plants on Chimborazo</vt:lpstr>
      <vt:lpstr>Chimborazo, then and now</vt:lpstr>
      <vt:lpstr>Evidence</vt:lpstr>
      <vt:lpstr>Evidence</vt:lpstr>
      <vt:lpstr>Discussion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Alexander von Humboldt</dc:title>
  <dc:creator>Caroline Barnes</dc:creator>
  <cp:lastModifiedBy>Caroline Barnes</cp:lastModifiedBy>
  <cp:revision>4</cp:revision>
  <dcterms:modified xsi:type="dcterms:W3CDTF">2020-09-02T15:32:32Z</dcterms:modified>
</cp:coreProperties>
</file>