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Comfortaa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556F25-3CB9-4D0B-9FF1-9634077AE57E}">
  <a:tblStyle styleId="{EE556F25-3CB9-4D0B-9FF1-9634077AE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4fbc9d5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4fbc9d5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fb628dd3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fb628dd3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6978a24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6978a24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b289b45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b289b45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a7e7e2f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a7e7e2f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fb628dd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fb628dd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e0cfcbd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e0cfcbd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1fb628dd3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1fb628dd3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the University of Southern California, accessed through Wikimedia Commons.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b289b4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b289b4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a7e7e2f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a7e7e2f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b289b4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b289b4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a7e7e2f9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a7e7e2f9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fb628dd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1fb628dd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b289b4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cb289b45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fb628dd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1fb628dd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1480" marR="697992" lvl="0" indent="0" algn="l" rtl="0">
              <a:lnSpc>
                <a:spcPct val="115000"/>
              </a:lnSpc>
              <a:spcBef>
                <a:spcPts val="650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585216" marR="829056" lvl="0" indent="0" algn="l" rtl="0">
              <a:lnSpc>
                <a:spcPct val="115000"/>
              </a:lnSpc>
              <a:spcBef>
                <a:spcPts val="7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increased in size (change in the independent variable), then it will fall at a </a:t>
            </a:r>
            <a:endParaRPr>
              <a:solidFill>
                <a:schemeClr val="dk1"/>
              </a:solidFill>
            </a:endParaRPr>
          </a:p>
          <a:p>
            <a:pPr marL="585216" marR="1978151" lvl="0" indent="0" algn="l" rtl="0">
              <a:lnSpc>
                <a:spcPct val="115000"/>
              </a:lnSpc>
              <a:spcBef>
                <a:spcPts val="7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faster speed, (change seen in the dependent variable). </a:t>
            </a:r>
            <a:endParaRPr>
              <a:solidFill>
                <a:schemeClr val="dk1"/>
              </a:solidFill>
            </a:endParaRPr>
          </a:p>
          <a:p>
            <a:pPr marL="411480" marR="2602992" lvl="0" indent="0" algn="l" rtl="0">
              <a:lnSpc>
                <a:spcPct val="115000"/>
              </a:lnSpc>
              <a:spcBef>
                <a:spcPts val="650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Decide on a test for the model and try it out. </a:t>
            </a:r>
            <a:endParaRPr>
              <a:solidFill>
                <a:schemeClr val="dk1"/>
              </a:solidFill>
            </a:endParaRPr>
          </a:p>
          <a:p>
            <a:pPr marL="411480" marR="3364992" lvl="0" indent="0" algn="l" rtl="0">
              <a:lnSpc>
                <a:spcPct val="115000"/>
              </a:lnSpc>
              <a:spcBef>
                <a:spcPts val="6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Record the results of your tests. </a:t>
            </a:r>
            <a:endParaRPr>
              <a:solidFill>
                <a:schemeClr val="dk1"/>
              </a:solidFill>
            </a:endParaRPr>
          </a:p>
          <a:p>
            <a:pPr marL="228600" marR="4989576" lvl="0" indent="0" algn="l" rtl="0">
              <a:lnSpc>
                <a:spcPct val="115000"/>
              </a:lnSpc>
              <a:spcBef>
                <a:spcPts val="61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Evaluate </a:t>
            </a:r>
            <a:endParaRPr sz="1400" b="1">
              <a:solidFill>
                <a:schemeClr val="dk1"/>
              </a:solidFill>
            </a:endParaRPr>
          </a:p>
          <a:p>
            <a:pPr marL="411480" marR="3313176" lvl="0" indent="0" algn="l" rtl="0">
              <a:lnSpc>
                <a:spcPct val="115000"/>
              </a:lnSpc>
              <a:spcBef>
                <a:spcPts val="81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List the strengths of your design. </a:t>
            </a:r>
            <a:endParaRPr>
              <a:solidFill>
                <a:schemeClr val="dk1"/>
              </a:solidFill>
            </a:endParaRPr>
          </a:p>
          <a:p>
            <a:pPr marL="411480" marR="3127248" lvl="0" indent="0" algn="l" rtl="0">
              <a:lnSpc>
                <a:spcPct val="115000"/>
              </a:lnSpc>
              <a:spcBef>
                <a:spcPts val="271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List the weaknesses of your design. </a:t>
            </a:r>
            <a:endParaRPr>
              <a:solidFill>
                <a:schemeClr val="dk1"/>
              </a:solidFill>
            </a:endParaRPr>
          </a:p>
          <a:p>
            <a:pPr marL="411480" marR="832103" lvl="0" indent="0" algn="l" rtl="0">
              <a:lnSpc>
                <a:spcPct val="115000"/>
              </a:lnSpc>
              <a:spcBef>
                <a:spcPts val="268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Discuss what changes, or compromises, in your design (if any) had to be </a:t>
            </a:r>
            <a:endParaRPr>
              <a:solidFill>
                <a:schemeClr val="dk1"/>
              </a:solidFill>
            </a:endParaRPr>
          </a:p>
          <a:p>
            <a:pPr marL="585216" marR="3800856" lvl="0" indent="0" algn="l" rtl="0">
              <a:lnSpc>
                <a:spcPct val="115000"/>
              </a:lnSpc>
              <a:spcBef>
                <a:spcPts val="7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made due to constraints. </a:t>
            </a:r>
            <a:endParaRPr>
              <a:solidFill>
                <a:schemeClr val="dk1"/>
              </a:solidFill>
            </a:endParaRPr>
          </a:p>
          <a:p>
            <a:pPr marL="411480" marR="1560576" lvl="0" indent="0" algn="l" rtl="0">
              <a:lnSpc>
                <a:spcPct val="115000"/>
              </a:lnSpc>
              <a:spcBef>
                <a:spcPts val="460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 Decide if your design solved the problem identified in Step 1.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fb628d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1fb628dd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fb628dd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1fb628dd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1fb628dd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1fb628dd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1fb628dd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1fb628dd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1fb628dd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1fb628dd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fb628dd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fb628dd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fb628dd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fb628dd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1fb628dd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1fb628dd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1fb628dd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1fb628dd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Cavallini Papers, accessed via Paper Source.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cb289b45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cb289b45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21dbe44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21dbe44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1fb628dd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1fb628dd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fb628dd3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fb628dd3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cb289b45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cb289b45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1d60b8a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1d60b8a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d60b8a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d60b8a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1fb628dd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1fb628dd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3855"/>
          <a:stretch/>
        </p:blipFill>
        <p:spPr>
          <a:xfrm>
            <a:off x="0" y="-231925"/>
            <a:ext cx="9143997" cy="543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692708" y="973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Design Notebook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Application of Science Concepts 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Directions: Use complete sentences to explain how science is used to better understand the problem and designing a solution.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your Engineer Mentor...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00125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you please provide feedback on our research and application of science ideas here?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464125" y="2014125"/>
            <a:ext cx="8520600" cy="283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[Engineer mentor inserts feedback here]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00" y="0"/>
            <a:ext cx="9194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ctrTitle" idx="4294967295"/>
          </p:nvPr>
        </p:nvSpPr>
        <p:spPr>
          <a:xfrm>
            <a:off x="192533" y="2908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IMAGINE &amp; EXPLAIN</a:t>
            </a:r>
            <a:endParaRPr sz="60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Conceptualize ways to address the problem</a:t>
            </a:r>
            <a:endParaRPr sz="24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It’s time for a virtual event!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Students meet their engineer virtually to get to know each other better and ask questions.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**delete this slide prior to student use**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Brainstorm a list of possible solutions you could create to address the problem. Explain what the solution will do.</a:t>
            </a:r>
            <a:endParaRPr/>
          </a:p>
        </p:txBody>
      </p:sp>
      <p:graphicFrame>
        <p:nvGraphicFramePr>
          <p:cNvPr id="137" name="Google Shape;137;p26"/>
          <p:cNvGraphicFramePr/>
          <p:nvPr/>
        </p:nvGraphicFramePr>
        <p:xfrm>
          <a:off x="549400" y="219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{EE556F25-3CB9-4D0B-9FF1-9634077AE57E}</a:tableStyleId>
              </a:tblPr>
              <a:tblGrid>
                <a:gridCol w="4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Design Ideas: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How does the solution address the problem?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1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Students: Upload your own drawing of a possible solution (add as many slides/ideas that you have!)</a:t>
            </a:r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205975" y="1436975"/>
            <a:ext cx="8520600" cy="283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205975" y="4274975"/>
            <a:ext cx="8520600" cy="43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space below, write 2-3 sentences that describe how this solution could work.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19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Ask your Engineer Mentor…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Which solution(s) would be most feasible for me to design in class? Why?</a:t>
            </a:r>
            <a:r>
              <a:rPr lang="en"/>
              <a:t>  </a:t>
            </a:r>
            <a:endParaRPr/>
          </a:p>
        </p:txBody>
      </p:sp>
      <p:sp>
        <p:nvSpPr>
          <p:cNvPr id="150" name="Google Shape;150;p28"/>
          <p:cNvSpPr txBox="1"/>
          <p:nvPr/>
        </p:nvSpPr>
        <p:spPr>
          <a:xfrm>
            <a:off x="205975" y="1803025"/>
            <a:ext cx="8520600" cy="247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 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205975" y="4274975"/>
            <a:ext cx="8520600" cy="432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 free to add additional slides for feedback if necessary.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l="7218" t="2017" r="11763" b="5011"/>
          <a:stretch/>
        </p:blipFill>
        <p:spPr>
          <a:xfrm rot="-5400000">
            <a:off x="1015913" y="-1136286"/>
            <a:ext cx="7127974" cy="915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/>
          <p:nvPr/>
        </p:nvSpPr>
        <p:spPr>
          <a:xfrm>
            <a:off x="2337950" y="2048675"/>
            <a:ext cx="62559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Elaborate &amp; Build </a:t>
            </a:r>
            <a:endParaRPr sz="5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Phase</a:t>
            </a:r>
            <a:endParaRPr sz="5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Gather appropriate materials for designs.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**delete this slide prior to student use**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Prototype Your Design!</a:t>
            </a: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Upload a picture of your prototype here.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Initial communication between teacher and engineer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Engineer fills in Storyboard with personal details to share with students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Teacher and engineer collaborate using Planning Meeting 1 as a guideline to identify and plan a design challenge.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Teacher and engineer collaborate using Planning Meeting 2 as a guideline identify constraints and resources to support design challenge.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**delete this slide prior to student use**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Design Decisions</a:t>
            </a:r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Describe in writing or through video how you decided to design your prototype.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 t="8489" b="6106"/>
          <a:stretch/>
        </p:blipFill>
        <p:spPr>
          <a:xfrm>
            <a:off x="0" y="0"/>
            <a:ext cx="9143999" cy="512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34305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Comfortaa"/>
                <a:ea typeface="Comfortaa"/>
                <a:cs typeface="Comfortaa"/>
                <a:sym typeface="Comfortaa"/>
              </a:rPr>
              <a:t>TEST &amp; EVALUATE</a:t>
            </a:r>
            <a:endParaRPr sz="6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311700" y="380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</a:t>
            </a: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Remind students that this is just their first design and they will have an opportunity to make it even better the next time around.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**delete this slide prior to student use**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Students: Write a hypothesis about your design’s performance during testing below.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311700" y="1459700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Students: Upload a video of your group testing a solution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311700" y="133412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Record the results of your test below. </a:t>
            </a:r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311700" y="1410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Strengths: 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Weaknesses:</a:t>
            </a:r>
            <a:endParaRPr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1" name="Google Shape;211;p3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Students: List 3 strengths and 3 weaknesses of your design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311700" y="26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your engineer mentor...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Could you please upload written or video feedback on our tested solution below?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311700" y="141162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Redesign your solution based on your engineer’s feedback and upload a final image of your solution.</a:t>
            </a:r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311700" y="1858925"/>
            <a:ext cx="8520600" cy="306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Students: Upload a video of your group retesting the solution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311700" y="1383725"/>
            <a:ext cx="8520600" cy="3185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our Team: (insert team name here)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416900" y="1017725"/>
            <a:ext cx="8520600" cy="341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Add a photo and interesting fact about each team member here.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Students: Record the results of this second test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"/>
          <p:cNvSpPr txBox="1">
            <a:spLocks noGrp="1"/>
          </p:cNvSpPr>
          <p:nvPr>
            <p:ph type="title"/>
          </p:nvPr>
        </p:nvSpPr>
        <p:spPr>
          <a:xfrm>
            <a:off x="1657450" y="94250"/>
            <a:ext cx="82578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latin typeface="Comfortaa"/>
                <a:ea typeface="Comfortaa"/>
                <a:cs typeface="Comfortaa"/>
                <a:sym typeface="Comfortaa"/>
              </a:rPr>
              <a:t>COMMUNICATE</a:t>
            </a:r>
            <a:endParaRPr sz="6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575" y="133350"/>
            <a:ext cx="9144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2509600" y="4685700"/>
            <a:ext cx="6553500" cy="5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Convey claims, evidence, and reasoning for why a solution is effective</a:t>
            </a:r>
            <a:endParaRPr sz="2000"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</a:t>
            </a:r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Create another live, virtual event with the engineer to allow students to test their final prototypes.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Brainstorm ideas about how students might extend the project’s impact beyond the classroom.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**delete this slide prior to student use**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Share your work!</a:t>
            </a:r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Replace this slide with a digital poster showing how you designed a solution to the community-based problem.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 Storyboard </a:t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Completed Storyboard linked here.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t="15031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144825" y="505325"/>
            <a:ext cx="77394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Engage &amp; Explore: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572000" y="1576325"/>
            <a:ext cx="44778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Research the problem</a:t>
            </a:r>
            <a:endParaRPr sz="2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✓"/>
            </a:pPr>
            <a:r>
              <a:rPr lang="en"/>
              <a:t>Teacher and engineer collaborate using Planning Meeting 2 as a guideline identify constraints and resources to support design challenge.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**delete this slide prior to student use**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Societal Problem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[Teachers insert links to age-appropriate readings and data that students can engage with to gain background knowledge of a human-centered issue]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Design Challenge Brief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29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[Students write a succinct summary of the problem].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99" name="Google Shape;99;p20"/>
          <p:cNvGraphicFramePr/>
          <p:nvPr/>
        </p:nvGraphicFramePr>
        <p:xfrm>
          <a:off x="541925" y="1681650"/>
          <a:ext cx="7239000" cy="2768260"/>
        </p:xfrm>
        <a:graphic>
          <a:graphicData uri="http://schemas.openxmlformats.org/drawingml/2006/table">
            <a:tbl>
              <a:tblPr>
                <a:noFill/>
                <a:tableStyleId>{EE556F25-3CB9-4D0B-9FF1-9634077AE57E}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Criteria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Constraints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Materials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Tools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0" name="Google Shape;100;p20"/>
          <p:cNvSpPr txBox="1"/>
          <p:nvPr/>
        </p:nvSpPr>
        <p:spPr>
          <a:xfrm>
            <a:off x="311700" y="4497275"/>
            <a:ext cx="84300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Teacher, engineer, and students collaborate to list the criteria, constraints, materials, and tools for the challenge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Students: What does the research show?</a:t>
            </a:r>
            <a:endParaRPr/>
          </a:p>
        </p:txBody>
      </p:sp>
      <p:sp>
        <p:nvSpPr>
          <p:cNvPr id="106" name="Google Shape;106;p21"/>
          <p:cNvSpPr txBox="1"/>
          <p:nvPr/>
        </p:nvSpPr>
        <p:spPr>
          <a:xfrm>
            <a:off x="311700" y="1477525"/>
            <a:ext cx="8520600" cy="341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List 5 ways that others have addressed this solution, and includes links to research.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1.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2.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3.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4.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5. 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On-screen Show (16:9)</PresentationFormat>
  <Paragraphs>111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Comfortaa</vt:lpstr>
      <vt:lpstr>Arial</vt:lpstr>
      <vt:lpstr>Simple Light</vt:lpstr>
      <vt:lpstr>Design Notebook</vt:lpstr>
      <vt:lpstr>Pre-work </vt:lpstr>
      <vt:lpstr>About our Team: (insert team name here)</vt:lpstr>
      <vt:lpstr>Engineer Storyboard </vt:lpstr>
      <vt:lpstr>Engage &amp; Explore: </vt:lpstr>
      <vt:lpstr>Pre-work </vt:lpstr>
      <vt:lpstr>A Societal Problem</vt:lpstr>
      <vt:lpstr>Engineering Design Challenge Brief</vt:lpstr>
      <vt:lpstr>Students: What does the research show?</vt:lpstr>
      <vt:lpstr>Student Application of Science Concepts </vt:lpstr>
      <vt:lpstr>Ask your Engineer Mentor...</vt:lpstr>
      <vt:lpstr>IMAGINE &amp; EXPLAIN Conceptualize ways to address the problem</vt:lpstr>
      <vt:lpstr>Pre-work </vt:lpstr>
      <vt:lpstr>Students: Brainstorm a list of possible solutions you could create to address the problem. Explain what the solution will do.</vt:lpstr>
      <vt:lpstr>Students: Upload your own drawing of a possible solution (add as many slides/ideas that you have!)</vt:lpstr>
      <vt:lpstr>Ask your Engineer Mentor… Which solution(s) would be most feasible for me to design in class? Why?  </vt:lpstr>
      <vt:lpstr>PowerPoint Presentation</vt:lpstr>
      <vt:lpstr>Pre-work </vt:lpstr>
      <vt:lpstr>Students: Prototype Your Design!</vt:lpstr>
      <vt:lpstr>Students: Design Decisions</vt:lpstr>
      <vt:lpstr>TEST &amp; EVALUATE </vt:lpstr>
      <vt:lpstr>Pre-work </vt:lpstr>
      <vt:lpstr>Students: Write a hypothesis about your design’s performance during testing below.  </vt:lpstr>
      <vt:lpstr>Students: Upload a video of your group testing a solution </vt:lpstr>
      <vt:lpstr>Students: Record the results of your test below. </vt:lpstr>
      <vt:lpstr>PowerPoint Presentation</vt:lpstr>
      <vt:lpstr>Ask your engineer mentor... Could you please upload written or video feedback on our tested solution below? </vt:lpstr>
      <vt:lpstr>Students: Redesign your solution based on your engineer’s feedback and upload a final image of your solution.</vt:lpstr>
      <vt:lpstr>Students: Upload a video of your group retesting the solution </vt:lpstr>
      <vt:lpstr>Students: Record the results of this second test  </vt:lpstr>
      <vt:lpstr>COMMUNICATE </vt:lpstr>
      <vt:lpstr>Pre-work </vt:lpstr>
      <vt:lpstr>Students: Share your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Notebook</dc:title>
  <dc:creator>Caroline Barnes</dc:creator>
  <cp:lastModifiedBy>Caroline Barnes</cp:lastModifiedBy>
  <cp:revision>1</cp:revision>
  <dcterms:modified xsi:type="dcterms:W3CDTF">2021-10-07T19:38:50Z</dcterms:modified>
</cp:coreProperties>
</file>