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34" autoAdjust="0"/>
    <p:restoredTop sz="94660"/>
  </p:normalViewPr>
  <p:slideViewPr>
    <p:cSldViewPr>
      <p:cViewPr>
        <p:scale>
          <a:sx n="66" d="100"/>
          <a:sy n="66" d="100"/>
        </p:scale>
        <p:origin x="-1668"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4C45E-18D5-4A0C-B310-77E9554D3E22}"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299670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4C45E-18D5-4A0C-B310-77E9554D3E22}"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184101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4C45E-18D5-4A0C-B310-77E9554D3E22}"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360754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4C45E-18D5-4A0C-B310-77E9554D3E22}"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1245338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4C45E-18D5-4A0C-B310-77E9554D3E22}"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3291970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4C45E-18D5-4A0C-B310-77E9554D3E22}"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1943811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4C45E-18D5-4A0C-B310-77E9554D3E22}" type="datetimeFigureOut">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3928444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4C45E-18D5-4A0C-B310-77E9554D3E22}" type="datetimeFigureOut">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3816961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4C45E-18D5-4A0C-B310-77E9554D3E22}" type="datetimeFigureOut">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118405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4C45E-18D5-4A0C-B310-77E9554D3E22}"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3042084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4C45E-18D5-4A0C-B310-77E9554D3E22}"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5D764-C0C6-4F88-B192-7FC1A10925EA}" type="slidenum">
              <a:rPr lang="en-US" smtClean="0"/>
              <a:t>‹#›</a:t>
            </a:fld>
            <a:endParaRPr lang="en-US"/>
          </a:p>
        </p:txBody>
      </p:sp>
    </p:spTree>
    <p:extLst>
      <p:ext uri="{BB962C8B-B14F-4D97-AF65-F5344CB8AC3E}">
        <p14:creationId xmlns:p14="http://schemas.microsoft.com/office/powerpoint/2010/main" val="77880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4C45E-18D5-4A0C-B310-77E9554D3E22}" type="datetimeFigureOut">
              <a:rPr lang="en-US" smtClean="0"/>
              <a:t>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15D764-C0C6-4F88-B192-7FC1A10925EA}" type="slidenum">
              <a:rPr lang="en-US" smtClean="0"/>
              <a:t>‹#›</a:t>
            </a:fld>
            <a:endParaRPr lang="en-US"/>
          </a:p>
        </p:txBody>
      </p:sp>
    </p:spTree>
    <p:extLst>
      <p:ext uri="{BB962C8B-B14F-4D97-AF65-F5344CB8AC3E}">
        <p14:creationId xmlns:p14="http://schemas.microsoft.com/office/powerpoint/2010/main" val="906804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04800"/>
            <a:ext cx="6553200" cy="2095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77333" y="4648200"/>
            <a:ext cx="7772400" cy="2246769"/>
          </a:xfrm>
          <a:prstGeom prst="rect">
            <a:avLst/>
          </a:prstGeom>
        </p:spPr>
        <p:txBody>
          <a:bodyPr wrap="square">
            <a:spAutoFit/>
          </a:bodyPr>
          <a:lstStyle/>
          <a:p>
            <a:pPr marL="285750" indent="-285750">
              <a:buFont typeface="Arial" panose="020B0604020202020204" pitchFamily="34" charset="0"/>
              <a:buChar char="•"/>
            </a:pPr>
            <a:r>
              <a:rPr lang="en-US" sz="1400" dirty="0" smtClean="0"/>
              <a:t>Initial State: The continents were joined together in the distant past.</a:t>
            </a:r>
          </a:p>
          <a:p>
            <a:pPr marL="285750" indent="-285750">
              <a:buFont typeface="Arial" panose="020B0604020202020204" pitchFamily="34" charset="0"/>
              <a:buChar char="•"/>
            </a:pPr>
            <a:r>
              <a:rPr lang="en-US" sz="1400" dirty="0" smtClean="0"/>
              <a:t>Mechanism: Gravity from the Earth’s moon pulls on the continents causing them to move.</a:t>
            </a:r>
          </a:p>
          <a:p>
            <a:pPr marL="285750" indent="-285750">
              <a:buFont typeface="Arial" panose="020B0604020202020204" pitchFamily="34" charset="0"/>
              <a:buChar char="•"/>
            </a:pPr>
            <a:r>
              <a:rPr lang="en-US" sz="1400" dirty="0" smtClean="0"/>
              <a:t>Prediction #1: The seafloor is relatively flat.</a:t>
            </a:r>
          </a:p>
          <a:p>
            <a:pPr marL="285750" indent="-285750">
              <a:buFont typeface="Arial" panose="020B0604020202020204" pitchFamily="34" charset="0"/>
              <a:buChar char="•"/>
            </a:pPr>
            <a:r>
              <a:rPr lang="en-US" sz="1400" dirty="0" smtClean="0"/>
              <a:t>Prediction #2: The continents cause shallow earthquakes as they plow through the seafloor.</a:t>
            </a:r>
          </a:p>
          <a:p>
            <a:pPr marL="285750" indent="-285750">
              <a:buFont typeface="Arial" panose="020B0604020202020204" pitchFamily="34" charset="0"/>
              <a:buChar char="•"/>
            </a:pPr>
            <a:r>
              <a:rPr lang="en-US" sz="1400" dirty="0" smtClean="0"/>
              <a:t>Prediction #3: Mountains will form (mountain formation is called </a:t>
            </a:r>
            <a:r>
              <a:rPr lang="en-US" sz="1400" dirty="0" err="1" smtClean="0"/>
              <a:t>orogney</a:t>
            </a:r>
            <a:r>
              <a:rPr lang="en-US" sz="1400" dirty="0" smtClean="0"/>
              <a:t>) at the edges of continents because they “crumple” and deform from the pressure of the continent pushing through the ocean floor</a:t>
            </a:r>
          </a:p>
          <a:p>
            <a:pPr marL="285750" indent="-285750">
              <a:buFont typeface="Arial" panose="020B0604020202020204" pitchFamily="34" charset="0"/>
              <a:buChar char="•"/>
            </a:pPr>
            <a:r>
              <a:rPr lang="en-US" sz="1400" dirty="0" smtClean="0"/>
              <a:t>Current State: The continents are no longer joined together as one and continue to move because of the moon’s gravity causing shallow (not deep) earthquakes.</a:t>
            </a:r>
          </a:p>
          <a:p>
            <a:endParaRPr lang="en-US" sz="1400" dirty="0"/>
          </a:p>
        </p:txBody>
      </p:sp>
      <p:sp>
        <p:nvSpPr>
          <p:cNvPr id="5" name="Rectangle 4"/>
          <p:cNvSpPr/>
          <p:nvPr/>
        </p:nvSpPr>
        <p:spPr>
          <a:xfrm>
            <a:off x="685800" y="2400459"/>
            <a:ext cx="7543800" cy="2031325"/>
          </a:xfrm>
          <a:prstGeom prst="rect">
            <a:avLst/>
          </a:prstGeom>
        </p:spPr>
        <p:txBody>
          <a:bodyPr wrap="square">
            <a:spAutoFit/>
          </a:bodyPr>
          <a:lstStyle/>
          <a:p>
            <a:r>
              <a:rPr lang="en-US" sz="1400" dirty="0"/>
              <a:t>Scientist Alfred Wegener looked at maps of the Earth, similar to Image 3, and noticed that if you move the continents around they fit together. For example, South America and Africa fit like pieces of a puzzle. Dr. Wegener thought that the moon’s gravity is what moved the continents. He predicted that all the continents fit together in distant past (Image 1), but the moon’s gravity pulled on the continents causing them to break apart (Image 2) and that the moon’s gravity continues to pull them today (Image 3). To move around the planet the continents would need to plow through the planet’s crust similar to a farmer’s plow through a field. This plowing would cause shallow earthquakes that are at the Earth’s surface. Dr. Wegener believed that the ocean floor was mostly flat so continents could plow through it.</a:t>
            </a:r>
          </a:p>
        </p:txBody>
      </p:sp>
    </p:spTree>
    <p:extLst>
      <p:ext uri="{BB962C8B-B14F-4D97-AF65-F5344CB8AC3E}">
        <p14:creationId xmlns:p14="http://schemas.microsoft.com/office/powerpoint/2010/main" val="1046760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aptop\Desktop\New folder (4)\Pangea_animation_03.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85512" y="1219200"/>
            <a:ext cx="6572250" cy="5257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43993" y="471638"/>
            <a:ext cx="2455288" cy="461665"/>
          </a:xfrm>
          <a:prstGeom prst="rect">
            <a:avLst/>
          </a:prstGeom>
          <a:noFill/>
        </p:spPr>
        <p:txBody>
          <a:bodyPr wrap="none" rtlCol="0">
            <a:spAutoFit/>
          </a:bodyPr>
          <a:lstStyle/>
          <a:p>
            <a:r>
              <a:rPr lang="en-US" sz="2400" dirty="0" smtClean="0"/>
              <a:t>Pangea Animation</a:t>
            </a:r>
            <a:endParaRPr lang="en-US" sz="2400" dirty="0"/>
          </a:p>
        </p:txBody>
      </p:sp>
    </p:spTree>
    <p:extLst>
      <p:ext uri="{BB962C8B-B14F-4D97-AF65-F5344CB8AC3E}">
        <p14:creationId xmlns:p14="http://schemas.microsoft.com/office/powerpoint/2010/main" val="28809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74" descr="https://qph.fs.quoracdn.net/main-qimg-a4924c0b8d90215a1ce772c4827429fc"/>
          <p:cNvPicPr>
            <a:picLocks noChangeAspect="1" noChangeArrowheads="1"/>
          </p:cNvPicPr>
          <p:nvPr/>
        </p:nvPicPr>
        <p:blipFill>
          <a:blip r:embed="rId2">
            <a:extLst>
              <a:ext uri="{28A0092B-C50C-407E-A947-70E740481C1C}">
                <a14:useLocalDpi xmlns:a14="http://schemas.microsoft.com/office/drawing/2010/main" val="0"/>
              </a:ext>
            </a:extLst>
          </a:blip>
          <a:srcRect b="13907"/>
          <a:stretch>
            <a:fillRect/>
          </a:stretch>
        </p:blipFill>
        <p:spPr bwMode="auto">
          <a:xfrm>
            <a:off x="3048000" y="533400"/>
            <a:ext cx="3048000" cy="186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57200" y="2895600"/>
            <a:ext cx="8229600" cy="2246769"/>
          </a:xfrm>
          <a:prstGeom prst="rect">
            <a:avLst/>
          </a:prstGeom>
        </p:spPr>
        <p:txBody>
          <a:bodyPr wrap="square">
            <a:spAutoFit/>
          </a:bodyPr>
          <a:lstStyle/>
          <a:p>
            <a:r>
              <a:rPr lang="en-US" sz="1400" dirty="0"/>
              <a:t>Plate tectonics is the idea that the Earth’s surface is made up of large chunks of rock called plates. Some plates are underwater. So the seafloor is one kind of plate. Other plates are above sea level and these are the continents. The rock under the Earth’s surface is hot and the rocks very slowly move in </a:t>
            </a:r>
            <a:r>
              <a:rPr lang="en-US" sz="1400" dirty="0" smtClean="0"/>
              <a:t>a pattern </a:t>
            </a:r>
            <a:r>
              <a:rPr lang="en-US" sz="1400" dirty="0"/>
              <a:t>like boiling water in a pot. Hot rock called magma rises. If it finds a crack in the Earth’s surface it pushes </a:t>
            </a:r>
            <a:r>
              <a:rPr lang="en-US" sz="1400" dirty="0" smtClean="0"/>
              <a:t>its </a:t>
            </a:r>
            <a:r>
              <a:rPr lang="en-US" sz="1400" dirty="0"/>
              <a:t>way to the surface as a volcano. If </a:t>
            </a:r>
            <a:r>
              <a:rPr lang="en-US" sz="1400" dirty="0" smtClean="0"/>
              <a:t>the magma cannot </a:t>
            </a:r>
            <a:r>
              <a:rPr lang="en-US" sz="1400" dirty="0"/>
              <a:t>break through then it gets pushed to the side, cools off, sinks down, heats up and rises again as a circular current. Plate tectonics also </a:t>
            </a:r>
            <a:r>
              <a:rPr lang="en-US" sz="1400" dirty="0" smtClean="0"/>
              <a:t>states that </a:t>
            </a:r>
            <a:r>
              <a:rPr lang="en-US" sz="1400" dirty="0"/>
              <a:t>the continents all used to be joined </a:t>
            </a:r>
            <a:r>
              <a:rPr lang="en-US" sz="1400" dirty="0" smtClean="0"/>
              <a:t>together as one, </a:t>
            </a:r>
            <a:r>
              <a:rPr lang="en-US" sz="1400" dirty="0"/>
              <a:t>just like continental drift, </a:t>
            </a:r>
            <a:r>
              <a:rPr lang="en-US" sz="1400" dirty="0" smtClean="0"/>
              <a:t>but broke </a:t>
            </a:r>
            <a:r>
              <a:rPr lang="en-US" sz="1400" dirty="0"/>
              <a:t>apart due to </a:t>
            </a:r>
            <a:r>
              <a:rPr lang="en-US" sz="1400" dirty="0" smtClean="0"/>
              <a:t>convection currents that go in opposite directions like </a:t>
            </a:r>
            <a:r>
              <a:rPr lang="en-US" sz="1400" dirty="0"/>
              <a:t>the one pictured </a:t>
            </a:r>
            <a:r>
              <a:rPr lang="en-US" sz="1400" dirty="0" smtClean="0"/>
              <a:t>above. The continents keep </a:t>
            </a:r>
            <a:r>
              <a:rPr lang="en-US" sz="1400" dirty="0"/>
              <a:t>moving because when a thick continent plate and a </a:t>
            </a:r>
            <a:r>
              <a:rPr lang="en-US" sz="1400" dirty="0" smtClean="0"/>
              <a:t>thin oceanic </a:t>
            </a:r>
            <a:r>
              <a:rPr lang="en-US" sz="1400" dirty="0"/>
              <a:t>plate collide the ocean plate gets pushed under the continent and then gravity pulls it back down into the Earth’s mantle.</a:t>
            </a:r>
          </a:p>
        </p:txBody>
      </p:sp>
      <p:sp>
        <p:nvSpPr>
          <p:cNvPr id="7" name="Rectangle 6"/>
          <p:cNvSpPr/>
          <p:nvPr/>
        </p:nvSpPr>
        <p:spPr>
          <a:xfrm>
            <a:off x="307975" y="120134"/>
            <a:ext cx="2268698" cy="369332"/>
          </a:xfrm>
          <a:prstGeom prst="rect">
            <a:avLst/>
          </a:prstGeom>
        </p:spPr>
        <p:txBody>
          <a:bodyPr wrap="none">
            <a:spAutoFit/>
          </a:bodyPr>
          <a:lstStyle/>
          <a:p>
            <a:r>
              <a:rPr lang="en-US" b="1" u="sng" dirty="0"/>
              <a:t>Plate Tectonics Model</a:t>
            </a:r>
            <a:endParaRPr lang="en-US" dirty="0"/>
          </a:p>
        </p:txBody>
      </p:sp>
      <p:pic>
        <p:nvPicPr>
          <p:cNvPr id="267" name="Picture 267"/>
          <p:cNvPicPr>
            <a:picLocks noChangeAspect="1"/>
          </p:cNvPicPr>
          <p:nvPr/>
        </p:nvPicPr>
        <p:blipFill>
          <a:blip r:embed="rId3">
            <a:extLst>
              <a:ext uri="{28A0092B-C50C-407E-A947-70E740481C1C}">
                <a14:useLocalDpi xmlns:a14="http://schemas.microsoft.com/office/drawing/2010/main" val="0"/>
              </a:ext>
            </a:extLst>
          </a:blip>
          <a:srcRect l="2116" r="2293"/>
          <a:stretch>
            <a:fillRect/>
          </a:stretch>
        </p:blipFill>
        <p:spPr bwMode="auto">
          <a:xfrm>
            <a:off x="307975" y="815436"/>
            <a:ext cx="2054225" cy="1225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69" name="Picture 269"/>
          <p:cNvPicPr>
            <a:picLocks noChangeAspect="1"/>
          </p:cNvPicPr>
          <p:nvPr/>
        </p:nvPicPr>
        <p:blipFill>
          <a:blip r:embed="rId4">
            <a:extLst>
              <a:ext uri="{28A0092B-C50C-407E-A947-70E740481C1C}">
                <a14:useLocalDpi xmlns:a14="http://schemas.microsoft.com/office/drawing/2010/main" val="0"/>
              </a:ext>
            </a:extLst>
          </a:blip>
          <a:srcRect l="8194" r="8572"/>
          <a:stretch>
            <a:fillRect/>
          </a:stretch>
        </p:blipFill>
        <p:spPr bwMode="auto">
          <a:xfrm>
            <a:off x="6724650" y="663036"/>
            <a:ext cx="1962150" cy="1225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 name="Text Box 270"/>
          <p:cNvSpPr txBox="1">
            <a:spLocks noChangeArrowheads="1"/>
          </p:cNvSpPr>
          <p:nvPr/>
        </p:nvSpPr>
        <p:spPr bwMode="auto">
          <a:xfrm>
            <a:off x="363537" y="2054479"/>
            <a:ext cx="1943100" cy="525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cs typeface="Arial" pitchFamily="34" charset="0"/>
              </a:rPr>
              <a:t>Image 1: Scientists noticed that the edges of the continents seem to fit together</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272"/>
          <p:cNvSpPr txBox="1">
            <a:spLocks noChangeArrowheads="1"/>
          </p:cNvSpPr>
          <p:nvPr/>
        </p:nvSpPr>
        <p:spPr bwMode="auto">
          <a:xfrm>
            <a:off x="6835775" y="1888586"/>
            <a:ext cx="1739900" cy="525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en-US" sz="900" b="0" i="0" u="none" strike="noStrike" cap="none" normalizeH="0" baseline="0" smtClean="0">
                <a:ln>
                  <a:noFill/>
                </a:ln>
                <a:solidFill>
                  <a:schemeClr val="tx1"/>
                </a:solidFill>
                <a:effectLst/>
                <a:latin typeface="Calibri" pitchFamily="34" charset="0"/>
                <a:cs typeface="Arial" pitchFamily="34" charset="0"/>
              </a:rPr>
              <a:t>Image 3: Present day continent locations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ight Arrow 9"/>
          <p:cNvSpPr/>
          <p:nvPr/>
        </p:nvSpPr>
        <p:spPr>
          <a:xfrm>
            <a:off x="2497298" y="1275811"/>
            <a:ext cx="398302" cy="206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6248400" y="1259406"/>
            <a:ext cx="398302" cy="2063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272"/>
          <p:cNvSpPr txBox="1">
            <a:spLocks noChangeArrowheads="1"/>
          </p:cNvSpPr>
          <p:nvPr/>
        </p:nvSpPr>
        <p:spPr bwMode="auto">
          <a:xfrm>
            <a:off x="3657600" y="2401603"/>
            <a:ext cx="1739900" cy="39503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en-US" sz="900" b="0" i="0" u="none" strike="noStrike" cap="none" normalizeH="0" baseline="0" dirty="0" smtClean="0">
                <a:ln>
                  <a:noFill/>
                </a:ln>
                <a:solidFill>
                  <a:schemeClr val="tx1"/>
                </a:solidFill>
                <a:effectLst/>
                <a:latin typeface="Calibri" pitchFamily="34" charset="0"/>
                <a:cs typeface="Arial" pitchFamily="34" charset="0"/>
              </a:rPr>
              <a:t>Image 2: Mantle convection causes</a:t>
            </a:r>
            <a:r>
              <a:rPr kumimoji="0" lang="en-US" altLang="en-US" sz="900" b="0" i="0" u="none" strike="noStrike" cap="none" normalizeH="0" dirty="0" smtClean="0">
                <a:ln>
                  <a:noFill/>
                </a:ln>
                <a:solidFill>
                  <a:schemeClr val="tx1"/>
                </a:solidFill>
                <a:effectLst/>
                <a:latin typeface="Calibri" pitchFamily="34" charset="0"/>
                <a:cs typeface="Arial" pitchFamily="34" charset="0"/>
              </a:rPr>
              <a:t> plates to move.</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p:nvPr/>
        </p:nvSpPr>
        <p:spPr>
          <a:xfrm>
            <a:off x="457200" y="5218569"/>
            <a:ext cx="8534400" cy="1384995"/>
          </a:xfrm>
          <a:prstGeom prst="rect">
            <a:avLst/>
          </a:prstGeom>
        </p:spPr>
        <p:txBody>
          <a:bodyPr wrap="square">
            <a:spAutoFit/>
          </a:bodyPr>
          <a:lstStyle/>
          <a:p>
            <a:pPr marL="285750" indent="-285750">
              <a:buFont typeface="Arial" panose="020B0604020202020204" pitchFamily="34" charset="0"/>
              <a:buChar char="•"/>
            </a:pPr>
            <a:r>
              <a:rPr lang="en-US" sz="1400" dirty="0" smtClean="0"/>
              <a:t>Initial State: The continents were joined together in the distant past.</a:t>
            </a:r>
          </a:p>
          <a:p>
            <a:pPr marL="285750" indent="-285750">
              <a:buFont typeface="Arial" panose="020B0604020202020204" pitchFamily="34" charset="0"/>
              <a:buChar char="•"/>
            </a:pPr>
            <a:r>
              <a:rPr lang="en-US" sz="1400" dirty="0" smtClean="0"/>
              <a:t>Mechanism: Currents deep underground, in the Earth’s mantle, drive plate motion.</a:t>
            </a:r>
          </a:p>
          <a:p>
            <a:pPr marL="285750" indent="-285750">
              <a:buFont typeface="Arial" panose="020B0604020202020204" pitchFamily="34" charset="0"/>
              <a:buChar char="•"/>
            </a:pPr>
            <a:r>
              <a:rPr lang="en-US" sz="1400" dirty="0" smtClean="0"/>
              <a:t>Prediction #1: The seafloor is rough and includes ridges (mountain ranges) where magma comes to the surface.</a:t>
            </a:r>
          </a:p>
          <a:p>
            <a:pPr marL="285750" indent="-285750">
              <a:buFont typeface="Arial" panose="020B0604020202020204" pitchFamily="34" charset="0"/>
              <a:buChar char="•"/>
            </a:pPr>
            <a:r>
              <a:rPr lang="en-US" sz="1400" dirty="0" smtClean="0"/>
              <a:t>Prediction #2: Movements of the plates can cause shallow and deep earthquakes.</a:t>
            </a:r>
          </a:p>
          <a:p>
            <a:pPr marL="285750" indent="-285750">
              <a:buFont typeface="Arial" panose="020B0604020202020204" pitchFamily="34" charset="0"/>
              <a:buChar char="•"/>
            </a:pPr>
            <a:r>
              <a:rPr lang="en-US" sz="1400" dirty="0" smtClean="0"/>
              <a:t>Current State: The continents are no longer joined together as one and continue to move because mantle convection causes plates to move.</a:t>
            </a:r>
          </a:p>
        </p:txBody>
      </p:sp>
    </p:spTree>
    <p:extLst>
      <p:ext uri="{BB962C8B-B14F-4D97-AF65-F5344CB8AC3E}">
        <p14:creationId xmlns:p14="http://schemas.microsoft.com/office/powerpoint/2010/main" val="1860143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427038"/>
          </a:xfrm>
        </p:spPr>
        <p:txBody>
          <a:bodyPr>
            <a:normAutofit fontScale="90000"/>
          </a:bodyPr>
          <a:lstStyle/>
          <a:p>
            <a:r>
              <a:rPr lang="en-US" dirty="0" smtClean="0"/>
              <a:t>Model Comparison</a:t>
            </a:r>
            <a:endParaRPr lang="en-US" dirty="0"/>
          </a:p>
        </p:txBody>
      </p:sp>
      <p:sp>
        <p:nvSpPr>
          <p:cNvPr id="3" name="Content Placeholder 2"/>
          <p:cNvSpPr>
            <a:spLocks noGrp="1"/>
          </p:cNvSpPr>
          <p:nvPr>
            <p:ph idx="1"/>
          </p:nvPr>
        </p:nvSpPr>
        <p:spPr>
          <a:xfrm>
            <a:off x="4876800" y="1066802"/>
            <a:ext cx="4191000" cy="3581398"/>
          </a:xfrm>
        </p:spPr>
        <p:txBody>
          <a:bodyPr>
            <a:normAutofit fontScale="70000" lnSpcReduction="20000"/>
          </a:bodyPr>
          <a:lstStyle/>
          <a:p>
            <a:pPr marL="0" indent="0" algn="ctr">
              <a:buNone/>
            </a:pPr>
            <a:r>
              <a:rPr lang="en-US" sz="2300" b="1" u="sng" dirty="0" smtClean="0">
                <a:latin typeface="Times New Roman" panose="02020603050405020304" pitchFamily="18" charset="0"/>
                <a:cs typeface="Times New Roman" panose="02020603050405020304" pitchFamily="18" charset="0"/>
              </a:rPr>
              <a:t>Plate Tectonics</a:t>
            </a:r>
          </a:p>
          <a:p>
            <a:pPr marL="285750" indent="-285750"/>
            <a:endParaRPr lang="en-US" sz="2300" dirty="0" smtClean="0">
              <a:latin typeface="Times New Roman" panose="02020603050405020304" pitchFamily="18" charset="0"/>
              <a:cs typeface="Times New Roman" panose="02020603050405020304" pitchFamily="18" charset="0"/>
            </a:endParaRPr>
          </a:p>
          <a:p>
            <a:pPr marL="285750" indent="-285750">
              <a:lnSpc>
                <a:spcPct val="120000"/>
              </a:lnSpc>
              <a:spcBef>
                <a:spcPts val="0"/>
              </a:spcBef>
            </a:pPr>
            <a:r>
              <a:rPr lang="en-US" sz="2100" b="1" dirty="0">
                <a:latin typeface="Times New Roman" panose="02020603050405020304" pitchFamily="18" charset="0"/>
                <a:cs typeface="Times New Roman" panose="02020603050405020304" pitchFamily="18" charset="0"/>
              </a:rPr>
              <a:t>Initial State</a:t>
            </a:r>
            <a:r>
              <a:rPr lang="en-US" sz="2100" dirty="0">
                <a:latin typeface="Times New Roman" panose="02020603050405020304" pitchFamily="18" charset="0"/>
                <a:cs typeface="Times New Roman" panose="02020603050405020304" pitchFamily="18" charset="0"/>
              </a:rPr>
              <a:t>: The continents were joined together in the distant past.</a:t>
            </a:r>
          </a:p>
          <a:p>
            <a:pPr marL="285750" indent="-285750">
              <a:lnSpc>
                <a:spcPct val="120000"/>
              </a:lnSpc>
              <a:spcBef>
                <a:spcPts val="0"/>
              </a:spcBef>
            </a:pPr>
            <a:r>
              <a:rPr lang="en-US" sz="2100" b="1" dirty="0">
                <a:latin typeface="Times New Roman" panose="02020603050405020304" pitchFamily="18" charset="0"/>
                <a:cs typeface="Times New Roman" panose="02020603050405020304" pitchFamily="18" charset="0"/>
              </a:rPr>
              <a:t>Mechanism</a:t>
            </a:r>
            <a:r>
              <a:rPr lang="en-US" sz="2100" dirty="0">
                <a:latin typeface="Times New Roman" panose="02020603050405020304" pitchFamily="18" charset="0"/>
                <a:cs typeface="Times New Roman" panose="02020603050405020304" pitchFamily="18" charset="0"/>
              </a:rPr>
              <a:t>: Currents deep underground, in the Earth’s mantle, drive plate motion</a:t>
            </a:r>
          </a:p>
          <a:p>
            <a:pPr marL="285750" indent="-285750">
              <a:lnSpc>
                <a:spcPct val="120000"/>
              </a:lnSpc>
              <a:spcBef>
                <a:spcPts val="0"/>
              </a:spcBef>
            </a:pPr>
            <a:r>
              <a:rPr lang="en-US" sz="2100" b="1" dirty="0">
                <a:latin typeface="Times New Roman" panose="02020603050405020304" pitchFamily="18" charset="0"/>
                <a:cs typeface="Times New Roman" panose="02020603050405020304" pitchFamily="18" charset="0"/>
              </a:rPr>
              <a:t>Prediction #1</a:t>
            </a:r>
            <a:r>
              <a:rPr lang="en-US" sz="2100" dirty="0">
                <a:latin typeface="Times New Roman" panose="02020603050405020304" pitchFamily="18" charset="0"/>
                <a:cs typeface="Times New Roman" panose="02020603050405020304" pitchFamily="18" charset="0"/>
              </a:rPr>
              <a:t>: The seafloor is rough and includes ridges (mountain ranges) where magma comes to the surface.</a:t>
            </a:r>
          </a:p>
          <a:p>
            <a:pPr marL="285750" indent="-285750">
              <a:lnSpc>
                <a:spcPct val="120000"/>
              </a:lnSpc>
              <a:spcBef>
                <a:spcPts val="0"/>
              </a:spcBef>
            </a:pPr>
            <a:r>
              <a:rPr lang="en-US" sz="2100" b="1" dirty="0">
                <a:latin typeface="Times New Roman" panose="02020603050405020304" pitchFamily="18" charset="0"/>
                <a:cs typeface="Times New Roman" panose="02020603050405020304" pitchFamily="18" charset="0"/>
              </a:rPr>
              <a:t>Prediction #2</a:t>
            </a:r>
            <a:r>
              <a:rPr lang="en-US" sz="2100" dirty="0">
                <a:latin typeface="Times New Roman" panose="02020603050405020304" pitchFamily="18" charset="0"/>
                <a:cs typeface="Times New Roman" panose="02020603050405020304" pitchFamily="18" charset="0"/>
              </a:rPr>
              <a:t>: Movements of the plates can cause shallow and deep earthquakes</a:t>
            </a:r>
          </a:p>
          <a:p>
            <a:pPr marL="285750" indent="-285750">
              <a:lnSpc>
                <a:spcPct val="120000"/>
              </a:lnSpc>
              <a:spcBef>
                <a:spcPts val="0"/>
              </a:spcBef>
            </a:pPr>
            <a:r>
              <a:rPr lang="en-US" sz="2100" b="1" dirty="0">
                <a:latin typeface="Times New Roman" panose="02020603050405020304" pitchFamily="18" charset="0"/>
                <a:cs typeface="Times New Roman" panose="02020603050405020304" pitchFamily="18" charset="0"/>
              </a:rPr>
              <a:t>Current State</a:t>
            </a:r>
            <a:r>
              <a:rPr lang="en-US" sz="2100" dirty="0">
                <a:latin typeface="Times New Roman" panose="02020603050405020304" pitchFamily="18" charset="0"/>
                <a:cs typeface="Times New Roman" panose="02020603050405020304" pitchFamily="18" charset="0"/>
              </a:rPr>
              <a:t>: The continents are no longer joined together as one and continue to move because mantle convection causes plates to move.</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Rectangle 3"/>
          <p:cNvSpPr/>
          <p:nvPr/>
        </p:nvSpPr>
        <p:spPr>
          <a:xfrm>
            <a:off x="457200" y="990600"/>
            <a:ext cx="4267200" cy="3354765"/>
          </a:xfrm>
          <a:prstGeom prst="rect">
            <a:avLst/>
          </a:prstGeom>
        </p:spPr>
        <p:txBody>
          <a:bodyPr wrap="square">
            <a:spAutoFit/>
          </a:bodyPr>
          <a:lstStyle/>
          <a:p>
            <a:pPr algn="ctr"/>
            <a:r>
              <a:rPr lang="en-US" b="1" u="sng" dirty="0" smtClean="0">
                <a:latin typeface="Times New Roman" panose="02020603050405020304" pitchFamily="18" charset="0"/>
                <a:cs typeface="Times New Roman" panose="02020603050405020304" pitchFamily="18" charset="0"/>
              </a:rPr>
              <a:t>Continental Drift</a:t>
            </a:r>
          </a:p>
          <a:p>
            <a:pPr algn="ctr"/>
            <a:endParaRPr lang="en-US" b="1" u="sng"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Initial State</a:t>
            </a:r>
            <a:r>
              <a:rPr lang="en-US" sz="1600" dirty="0">
                <a:latin typeface="Times New Roman" panose="02020603050405020304" pitchFamily="18" charset="0"/>
                <a:cs typeface="Times New Roman" panose="02020603050405020304" pitchFamily="18" charset="0"/>
              </a:rPr>
              <a:t>: The continents were joined together in the distant past.</a:t>
            </a: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Mechanism</a:t>
            </a:r>
            <a:r>
              <a:rPr lang="en-US" sz="1600" dirty="0">
                <a:latin typeface="Times New Roman" panose="02020603050405020304" pitchFamily="18" charset="0"/>
                <a:cs typeface="Times New Roman" panose="02020603050405020304" pitchFamily="18" charset="0"/>
              </a:rPr>
              <a:t>: Gravity from the Earth’s moon pulls on the continents causing them to move.</a:t>
            </a: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Prediction #1</a:t>
            </a:r>
            <a:r>
              <a:rPr lang="en-US" sz="1600" dirty="0">
                <a:latin typeface="Times New Roman" panose="02020603050405020304" pitchFamily="18" charset="0"/>
                <a:cs typeface="Times New Roman" panose="02020603050405020304" pitchFamily="18" charset="0"/>
              </a:rPr>
              <a:t>: The seafloor is relatively flat.</a:t>
            </a: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Prediction #2</a:t>
            </a:r>
            <a:r>
              <a:rPr lang="en-US" sz="1600" dirty="0">
                <a:latin typeface="Times New Roman" panose="02020603050405020304" pitchFamily="18" charset="0"/>
                <a:cs typeface="Times New Roman" panose="02020603050405020304" pitchFamily="18" charset="0"/>
              </a:rPr>
              <a:t>: The continents cause shallow earthquakes as they plow through the seafloor.</a:t>
            </a:r>
          </a:p>
          <a:p>
            <a:pPr marL="285750"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Current State</a:t>
            </a:r>
            <a:r>
              <a:rPr lang="en-US" sz="1600" dirty="0">
                <a:latin typeface="Times New Roman" panose="02020603050405020304" pitchFamily="18" charset="0"/>
                <a:cs typeface="Times New Roman" panose="02020603050405020304" pitchFamily="18" charset="0"/>
              </a:rPr>
              <a:t>: The continents are no longer joined together as one and continue to move because of the moon’s gravity causing shallow (not deep) earthquakes.</a:t>
            </a:r>
          </a:p>
        </p:txBody>
      </p:sp>
      <p:sp>
        <p:nvSpPr>
          <p:cNvPr id="5" name="TextBox 4"/>
          <p:cNvSpPr txBox="1"/>
          <p:nvPr/>
        </p:nvSpPr>
        <p:spPr>
          <a:xfrm>
            <a:off x="685800" y="5105400"/>
            <a:ext cx="5380447" cy="923330"/>
          </a:xfrm>
          <a:prstGeom prst="rect">
            <a:avLst/>
          </a:prstGeom>
          <a:noFill/>
        </p:spPr>
        <p:txBody>
          <a:bodyPr wrap="none" rtlCol="0">
            <a:spAutoFit/>
          </a:bodyPr>
          <a:lstStyle/>
          <a:p>
            <a:r>
              <a:rPr lang="en-US" dirty="0" smtClean="0"/>
              <a:t>Question 1: What are similarities between the models?</a:t>
            </a:r>
          </a:p>
          <a:p>
            <a:endParaRPr lang="en-US" dirty="0"/>
          </a:p>
          <a:p>
            <a:r>
              <a:rPr lang="en-US" dirty="0" smtClean="0"/>
              <a:t>Question 2: What are differences between the models?</a:t>
            </a:r>
            <a:endParaRPr lang="en-US" dirty="0"/>
          </a:p>
        </p:txBody>
      </p:sp>
    </p:spTree>
    <p:extLst>
      <p:ext uri="{BB962C8B-B14F-4D97-AF65-F5344CB8AC3E}">
        <p14:creationId xmlns:p14="http://schemas.microsoft.com/office/powerpoint/2010/main" val="323296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802</Words>
  <Application>Microsoft Office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Model Comparison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dc:creator>
  <cp:lastModifiedBy>Ron</cp:lastModifiedBy>
  <cp:revision>6</cp:revision>
  <dcterms:created xsi:type="dcterms:W3CDTF">2020-01-26T23:47:18Z</dcterms:created>
  <dcterms:modified xsi:type="dcterms:W3CDTF">2020-02-03T04:55:23Z</dcterms:modified>
</cp:coreProperties>
</file>