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93" r:id="rId2"/>
    <p:sldMasterId id="2147483694" r:id="rId3"/>
    <p:sldMasterId id="2147483695"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12192000" cy="6858000"/>
  <p:notesSz cx="6980238" cy="9144000"/>
  <p:embeddedFontLst>
    <p:embeddedFont>
      <p:font typeface="Average" panose="02000503040000020003" pitchFamily="2" charset="77"/>
      <p:regular r:id="rId34"/>
    </p:embeddedFont>
    <p:embeddedFont>
      <p:font typeface="Book Antiqua" panose="02040602050305030304" pitchFamily="18" charset="0"/>
      <p:regular r:id="rId35"/>
      <p:bold r:id="rId36"/>
      <p:italic r:id="rId37"/>
      <p:boldItalic r:id="rId38"/>
    </p:embeddedFont>
    <p:embeddedFont>
      <p:font typeface="Merriweather" pitchFamily="2" charset="77"/>
      <p:regular r:id="rId39"/>
      <p:bold r:id="rId40"/>
      <p:italic r:id="rId41"/>
      <p:boldItalic r:id="rId42"/>
    </p:embeddedFont>
    <p:embeddedFont>
      <p:font typeface="Oswald" pitchFamily="2" charset="77"/>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94621"/>
  </p:normalViewPr>
  <p:slideViewPr>
    <p:cSldViewPr snapToGrid="0">
      <p:cViewPr varScale="1">
        <p:scale>
          <a:sx n="91" d="100"/>
          <a:sy n="91" d="100"/>
        </p:scale>
        <p:origin x="45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477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53853" y="0"/>
            <a:ext cx="302477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5"/>
            <a:ext cx="302477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53853" y="8685215"/>
            <a:ext cx="302477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a5477c1c0_1_0:notes"/>
          <p:cNvSpPr>
            <a:spLocks noGrp="1" noRot="1" noChangeAspect="1"/>
          </p:cNvSpPr>
          <p:nvPr>
            <p:ph type="sldImg" idx="2"/>
          </p:nvPr>
        </p:nvSpPr>
        <p:spPr>
          <a:xfrm>
            <a:off x="746125" y="1143000"/>
            <a:ext cx="5487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a5477c1c0_1_0:notes"/>
          <p:cNvSpPr txBox="1">
            <a:spLocks noGrp="1"/>
          </p:cNvSpPr>
          <p:nvPr>
            <p:ph type="body" idx="1"/>
          </p:nvPr>
        </p:nvSpPr>
        <p:spPr>
          <a:xfrm>
            <a:off x="698024" y="4400550"/>
            <a:ext cx="55842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4a5477c1c0_1_0:notes"/>
          <p:cNvSpPr txBox="1">
            <a:spLocks noGrp="1"/>
          </p:cNvSpPr>
          <p:nvPr>
            <p:ph type="sldNum" idx="12"/>
          </p:nvPr>
        </p:nvSpPr>
        <p:spPr>
          <a:xfrm>
            <a:off x="3953853" y="8685215"/>
            <a:ext cx="30249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4a5477c1c0_0_433: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4a5477c1c0_0_433: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a5477c1c0_0_489:notes"/>
          <p:cNvSpPr>
            <a:spLocks noGrp="1" noRot="1" noChangeAspect="1"/>
          </p:cNvSpPr>
          <p:nvPr>
            <p:ph type="sldImg" idx="2"/>
          </p:nvPr>
        </p:nvSpPr>
        <p:spPr>
          <a:xfrm>
            <a:off x="746125" y="1143000"/>
            <a:ext cx="5487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a5477c1c0_0_489:notes"/>
          <p:cNvSpPr txBox="1">
            <a:spLocks noGrp="1"/>
          </p:cNvSpPr>
          <p:nvPr>
            <p:ph type="body" idx="1"/>
          </p:nvPr>
        </p:nvSpPr>
        <p:spPr>
          <a:xfrm>
            <a:off x="698024" y="4400550"/>
            <a:ext cx="55842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4a5477c1c0_0_489:notes"/>
          <p:cNvSpPr txBox="1">
            <a:spLocks noGrp="1"/>
          </p:cNvSpPr>
          <p:nvPr>
            <p:ph type="sldNum" idx="12"/>
          </p:nvPr>
        </p:nvSpPr>
        <p:spPr>
          <a:xfrm>
            <a:off x="3953853" y="8685215"/>
            <a:ext cx="30249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a5477c1c0_0_622: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4a5477c1c0_0_622: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4a5477c1c0_0_24:notes"/>
          <p:cNvSpPr>
            <a:spLocks noGrp="1" noRot="1" noChangeAspect="1"/>
          </p:cNvSpPr>
          <p:nvPr>
            <p:ph type="sldImg" idx="2"/>
          </p:nvPr>
        </p:nvSpPr>
        <p:spPr>
          <a:xfrm>
            <a:off x="746125" y="1143000"/>
            <a:ext cx="5487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4a5477c1c0_0_24:notes"/>
          <p:cNvSpPr txBox="1">
            <a:spLocks noGrp="1"/>
          </p:cNvSpPr>
          <p:nvPr>
            <p:ph type="body" idx="1"/>
          </p:nvPr>
        </p:nvSpPr>
        <p:spPr>
          <a:xfrm>
            <a:off x="698024" y="4400550"/>
            <a:ext cx="55842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4a5477c1c0_0_24:notes"/>
          <p:cNvSpPr txBox="1">
            <a:spLocks noGrp="1"/>
          </p:cNvSpPr>
          <p:nvPr>
            <p:ph type="sldNum" idx="12"/>
          </p:nvPr>
        </p:nvSpPr>
        <p:spPr>
          <a:xfrm>
            <a:off x="3953853" y="8685215"/>
            <a:ext cx="30249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a5477c1c0_0_685: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a5477c1c0_0_685: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4a5477c1c0_0_744: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4a5477c1c0_0_744: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4a5477c1c0_0_801: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4a5477c1c0_0_801: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4a5477c1c0_0_859: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4a5477c1c0_0_859: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1: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Map: https://joshuaproject.net/assets/media/profiles/maps/m10672_ma.pdf</a:t>
            </a:r>
            <a:endParaRPr/>
          </a:p>
        </p:txBody>
      </p:sp>
      <p:sp>
        <p:nvSpPr>
          <p:cNvPr id="410" name="Google Shape;410;p2:notes"/>
          <p:cNvSpPr txBox="1">
            <a:spLocks noGrp="1"/>
          </p:cNvSpPr>
          <p:nvPr>
            <p:ph type="sldNum" idx="12"/>
          </p:nvPr>
        </p:nvSpPr>
        <p:spPr>
          <a:xfrm>
            <a:off x="3953853" y="8685215"/>
            <a:ext cx="302477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a5477c1c0_0_0:notes"/>
          <p:cNvSpPr>
            <a:spLocks noGrp="1" noRot="1" noChangeAspect="1"/>
          </p:cNvSpPr>
          <p:nvPr>
            <p:ph type="sldImg" idx="2"/>
          </p:nvPr>
        </p:nvSpPr>
        <p:spPr>
          <a:xfrm>
            <a:off x="746125" y="1143000"/>
            <a:ext cx="5487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a5477c1c0_0_0:notes"/>
          <p:cNvSpPr txBox="1">
            <a:spLocks noGrp="1"/>
          </p:cNvSpPr>
          <p:nvPr>
            <p:ph type="body" idx="1"/>
          </p:nvPr>
        </p:nvSpPr>
        <p:spPr>
          <a:xfrm>
            <a:off x="698024" y="4400550"/>
            <a:ext cx="55842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4a5477c1c0_0_0:notes"/>
          <p:cNvSpPr txBox="1">
            <a:spLocks noGrp="1"/>
          </p:cNvSpPr>
          <p:nvPr>
            <p:ph type="sldNum" idx="12"/>
          </p:nvPr>
        </p:nvSpPr>
        <p:spPr>
          <a:xfrm>
            <a:off x="3953853" y="8685215"/>
            <a:ext cx="30249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Photo: Nats Facebook </a:t>
            </a:r>
            <a:endParaRPr/>
          </a:p>
          <a:p>
            <a:pPr marL="0" lvl="0" indent="0" algn="l" rtl="0">
              <a:spcBef>
                <a:spcPts val="0"/>
              </a:spcBef>
              <a:spcAft>
                <a:spcPts val="0"/>
              </a:spcAft>
              <a:buNone/>
            </a:pPr>
            <a:r>
              <a:rPr lang="en-US"/>
              <a:t>Information: https://www.goldmanprize.org/recipient/nat-quansah/</a:t>
            </a:r>
            <a:endParaRPr/>
          </a:p>
        </p:txBody>
      </p:sp>
      <p:sp>
        <p:nvSpPr>
          <p:cNvPr id="420" name="Google Shape;420;p3:notes"/>
          <p:cNvSpPr txBox="1">
            <a:spLocks noGrp="1"/>
          </p:cNvSpPr>
          <p:nvPr>
            <p:ph type="sldNum" idx="12"/>
          </p:nvPr>
        </p:nvSpPr>
        <p:spPr>
          <a:xfrm>
            <a:off x="3953853" y="8685215"/>
            <a:ext cx="302477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4: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https://ipfs.io/ipfs/QmXoypizjW3WknFiJnKLwHCnL72vedxjQkDDP1mXWo6uco/wiki/Agriculture_in_Madagascar.html</a:t>
            </a:r>
            <a:endParaRPr/>
          </a:p>
          <a:p>
            <a:pPr marL="0" lvl="0" indent="0" algn="l" rtl="0">
              <a:spcBef>
                <a:spcPts val="0"/>
              </a:spcBef>
              <a:spcAft>
                <a:spcPts val="0"/>
              </a:spcAft>
              <a:buNone/>
            </a:pPr>
            <a:r>
              <a:rPr lang="en-US"/>
              <a:t>http://juliehphotos.com</a:t>
            </a:r>
            <a:endParaRPr/>
          </a:p>
        </p:txBody>
      </p:sp>
      <p:sp>
        <p:nvSpPr>
          <p:cNvPr id="428" name="Google Shape;428;p4:notes"/>
          <p:cNvSpPr txBox="1">
            <a:spLocks noGrp="1"/>
          </p:cNvSpPr>
          <p:nvPr>
            <p:ph type="sldNum" idx="12"/>
          </p:nvPr>
        </p:nvSpPr>
        <p:spPr>
          <a:xfrm>
            <a:off x="3953853" y="8685215"/>
            <a:ext cx="302477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5: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5: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5:notes"/>
          <p:cNvSpPr txBox="1">
            <a:spLocks noGrp="1"/>
          </p:cNvSpPr>
          <p:nvPr>
            <p:ph type="sldNum" idx="12"/>
          </p:nvPr>
        </p:nvSpPr>
        <p:spPr>
          <a:xfrm>
            <a:off x="3953853" y="8685215"/>
            <a:ext cx="302477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6: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6: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7: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7: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49c552111c_1_6:notes"/>
          <p:cNvSpPr>
            <a:spLocks noGrp="1" noRot="1" noChangeAspect="1"/>
          </p:cNvSpPr>
          <p:nvPr>
            <p:ph type="sldImg" idx="2"/>
          </p:nvPr>
        </p:nvSpPr>
        <p:spPr>
          <a:xfrm>
            <a:off x="746125" y="1143000"/>
            <a:ext cx="5487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49c552111c_1_6:notes"/>
          <p:cNvSpPr txBox="1">
            <a:spLocks noGrp="1"/>
          </p:cNvSpPr>
          <p:nvPr>
            <p:ph type="body" idx="1"/>
          </p:nvPr>
        </p:nvSpPr>
        <p:spPr>
          <a:xfrm>
            <a:off x="698024" y="4400550"/>
            <a:ext cx="55842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49c552111c_1_6:notes"/>
          <p:cNvSpPr txBox="1">
            <a:spLocks noGrp="1"/>
          </p:cNvSpPr>
          <p:nvPr>
            <p:ph type="sldNum" idx="12"/>
          </p:nvPr>
        </p:nvSpPr>
        <p:spPr>
          <a:xfrm>
            <a:off x="3953853" y="8685215"/>
            <a:ext cx="30249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0: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10: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1: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1: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4bb92b4d42_1_0:notes"/>
          <p:cNvSpPr>
            <a:spLocks noGrp="1" noRot="1" noChangeAspect="1"/>
          </p:cNvSpPr>
          <p:nvPr>
            <p:ph type="sldImg" idx="2"/>
          </p:nvPr>
        </p:nvSpPr>
        <p:spPr>
          <a:xfrm>
            <a:off x="746125" y="1143000"/>
            <a:ext cx="5487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4bb92b4d42_1_0:notes"/>
          <p:cNvSpPr txBox="1">
            <a:spLocks noGrp="1"/>
          </p:cNvSpPr>
          <p:nvPr>
            <p:ph type="body" idx="1"/>
          </p:nvPr>
        </p:nvSpPr>
        <p:spPr>
          <a:xfrm>
            <a:off x="698024" y="4400550"/>
            <a:ext cx="55842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4bb92b4d42_1_0:notes"/>
          <p:cNvSpPr txBox="1">
            <a:spLocks noGrp="1"/>
          </p:cNvSpPr>
          <p:nvPr>
            <p:ph type="sldNum" idx="12"/>
          </p:nvPr>
        </p:nvSpPr>
        <p:spPr>
          <a:xfrm>
            <a:off x="3953853" y="8685215"/>
            <a:ext cx="30249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a5477c1c0_0_36:notes"/>
          <p:cNvSpPr txBox="1">
            <a:spLocks noGrp="1"/>
          </p:cNvSpPr>
          <p:nvPr>
            <p:ph type="body" idx="1"/>
          </p:nvPr>
        </p:nvSpPr>
        <p:spPr>
          <a:xfrm>
            <a:off x="698022" y="4400550"/>
            <a:ext cx="55842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4a5477c1c0_0_36:notes"/>
          <p:cNvSpPr>
            <a:spLocks noGrp="1" noRot="1" noChangeAspect="1"/>
          </p:cNvSpPr>
          <p:nvPr>
            <p:ph type="sldImg" idx="2"/>
          </p:nvPr>
        </p:nvSpPr>
        <p:spPr>
          <a:xfrm>
            <a:off x="698022" y="1143000"/>
            <a:ext cx="55842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a5477c1c0_0_121:notes"/>
          <p:cNvSpPr>
            <a:spLocks noGrp="1" noRot="1" noChangeAspect="1"/>
          </p:cNvSpPr>
          <p:nvPr>
            <p:ph type="sldImg" idx="2"/>
          </p:nvPr>
        </p:nvSpPr>
        <p:spPr>
          <a:xfrm>
            <a:off x="698022" y="1143000"/>
            <a:ext cx="55842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4a5477c1c0_0_121:notes"/>
          <p:cNvSpPr txBox="1">
            <a:spLocks noGrp="1"/>
          </p:cNvSpPr>
          <p:nvPr>
            <p:ph type="body" idx="1"/>
          </p:nvPr>
        </p:nvSpPr>
        <p:spPr>
          <a:xfrm>
            <a:off x="698022" y="4400550"/>
            <a:ext cx="55842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g4a5477c1c0_0_121:notes"/>
          <p:cNvSpPr txBox="1">
            <a:spLocks noGrp="1"/>
          </p:cNvSpPr>
          <p:nvPr>
            <p:ph type="sldNum" idx="12"/>
          </p:nvPr>
        </p:nvSpPr>
        <p:spPr>
          <a:xfrm>
            <a:off x="3953845" y="8685213"/>
            <a:ext cx="30249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4a5477c1c0_0_203:notes"/>
          <p:cNvSpPr txBox="1">
            <a:spLocks noGrp="1"/>
          </p:cNvSpPr>
          <p:nvPr>
            <p:ph type="body" idx="1"/>
          </p:nvPr>
        </p:nvSpPr>
        <p:spPr>
          <a:xfrm>
            <a:off x="698022" y="4400550"/>
            <a:ext cx="55842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4a5477c1c0_0_203:notes"/>
          <p:cNvSpPr>
            <a:spLocks noGrp="1" noRot="1" noChangeAspect="1"/>
          </p:cNvSpPr>
          <p:nvPr>
            <p:ph type="sldImg" idx="2"/>
          </p:nvPr>
        </p:nvSpPr>
        <p:spPr>
          <a:xfrm>
            <a:off x="698022" y="1143000"/>
            <a:ext cx="55842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a5477c1c0_0_297: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a5477c1c0_0_297: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a5477c1c0_0_359: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4a5477c1c0_0_359: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a5477c1c0_0_501: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a5477c1c0_0_501: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https://www.wikihow.com/Adjust-Soil-pH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a5477c1c0_0_566:notes"/>
          <p:cNvSpPr>
            <a:spLocks noGrp="1" noRot="1" noChangeAspect="1"/>
          </p:cNvSpPr>
          <p:nvPr>
            <p:ph type="sldImg" idx="2"/>
          </p:nvPr>
        </p:nvSpPr>
        <p:spPr>
          <a:xfrm>
            <a:off x="388096" y="685800"/>
            <a:ext cx="620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4a5477c1c0_0_566:notes"/>
          <p:cNvSpPr txBox="1">
            <a:spLocks noGrp="1"/>
          </p:cNvSpPr>
          <p:nvPr>
            <p:ph type="body" idx="1"/>
          </p:nvPr>
        </p:nvSpPr>
        <p:spPr>
          <a:xfrm>
            <a:off x="698022" y="4343400"/>
            <a:ext cx="5584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 name="Google Shape;92;p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3" name="Google Shape;93;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 name="Google Shape;98;p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4" name="Google Shape;104;p1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5" name="Google Shape;10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7" name="Google Shape;10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0" name="Google Shape;110;p1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7" name="Google Shape;117;p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Google Shape;118;p1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0" name="Google Shape;120;p1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6" name="Google Shape;126;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5" name="Google Shape;135;p2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Google Shape;136;p2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37" name="Google Shape;137;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 name="Google Shape;139;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2" name="Google Shape;142;p22"/>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p2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4" name="Google Shape;144;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9" name="Google Shape;149;p2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5" name="Google Shape;155;p2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grpSp>
        <p:nvGrpSpPr>
          <p:cNvPr id="164" name="Google Shape;164;p26"/>
          <p:cNvGrpSpPr/>
          <p:nvPr/>
        </p:nvGrpSpPr>
        <p:grpSpPr>
          <a:xfrm>
            <a:off x="5800234" y="3807170"/>
            <a:ext cx="591423" cy="140843"/>
            <a:chOff x="4137525" y="2915950"/>
            <a:chExt cx="869100" cy="207000"/>
          </a:xfrm>
        </p:grpSpPr>
        <p:sp>
          <p:nvSpPr>
            <p:cNvPr id="165" name="Google Shape;165;p26"/>
            <p:cNvSpPr/>
            <p:nvPr/>
          </p:nvSpPr>
          <p:spPr>
            <a:xfrm>
              <a:off x="446857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 name="Google Shape;166;p26"/>
            <p:cNvSpPr/>
            <p:nvPr/>
          </p:nvSpPr>
          <p:spPr>
            <a:xfrm>
              <a:off x="47996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 name="Google Shape;167;p26"/>
            <p:cNvSpPr/>
            <p:nvPr/>
          </p:nvSpPr>
          <p:spPr>
            <a:xfrm>
              <a:off x="41375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68" name="Google Shape;168;p26"/>
          <p:cNvSpPr txBox="1">
            <a:spLocks noGrp="1"/>
          </p:cNvSpPr>
          <p:nvPr>
            <p:ph type="ctrTitle"/>
          </p:nvPr>
        </p:nvSpPr>
        <p:spPr>
          <a:xfrm>
            <a:off x="895010" y="1321067"/>
            <a:ext cx="10401900" cy="2306700"/>
          </a:xfrm>
          <a:prstGeom prst="rect">
            <a:avLst/>
          </a:prstGeom>
        </p:spPr>
        <p:txBody>
          <a:bodyPr spcFirstLastPara="1" wrap="square" lIns="121900" tIns="121900" rIns="121900" bIns="121900" anchor="b" anchorCtr="0"/>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169" name="Google Shape;169;p26"/>
          <p:cNvSpPr txBox="1">
            <a:spLocks noGrp="1"/>
          </p:cNvSpPr>
          <p:nvPr>
            <p:ph type="subTitle" idx="1"/>
          </p:nvPr>
        </p:nvSpPr>
        <p:spPr>
          <a:xfrm>
            <a:off x="895000" y="4233168"/>
            <a:ext cx="10401900" cy="10569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0" name="Google Shape;170;p26"/>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895000" y="2855000"/>
            <a:ext cx="10469700" cy="1148100"/>
          </a:xfrm>
          <a:prstGeom prst="rect">
            <a:avLst/>
          </a:prstGeom>
        </p:spPr>
        <p:txBody>
          <a:bodyPr spcFirstLastPara="1" wrap="square" lIns="121900" tIns="121900" rIns="121900" bIns="121900" anchor="ctr"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73" name="Google Shape;173;p27"/>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28"/>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77" name="Google Shape;177;p2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0" name="Google Shape;180;p29"/>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81" name="Google Shape;181;p29"/>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82" name="Google Shape;182;p29"/>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5" name="Google Shape;185;p3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88" name="Google Shape;188;p31"/>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89" name="Google Shape;189;p31"/>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653667" y="701800"/>
            <a:ext cx="8302800" cy="5454300"/>
          </a:xfrm>
          <a:prstGeom prst="rect">
            <a:avLst/>
          </a:prstGeom>
        </p:spPr>
        <p:txBody>
          <a:bodyPr spcFirstLastPara="1" wrap="square" lIns="121900" tIns="121900" rIns="121900" bIns="121900" anchor="ctr" anchorCtr="0"/>
          <a:lstStyle>
            <a:lvl1pPr lvl="0" rtl="0">
              <a:spcBef>
                <a:spcPts val="0"/>
              </a:spcBef>
              <a:spcAft>
                <a:spcPts val="0"/>
              </a:spcAft>
              <a:buClr>
                <a:schemeClr val="lt1"/>
              </a:buClr>
              <a:buSzPts val="6400"/>
              <a:buNone/>
              <a:defRPr sz="6400">
                <a:solidFill>
                  <a:schemeClr val="lt1"/>
                </a:solidFill>
              </a:defRPr>
            </a:lvl1pPr>
            <a:lvl2pPr lvl="1" rtl="0">
              <a:spcBef>
                <a:spcPts val="0"/>
              </a:spcBef>
              <a:spcAft>
                <a:spcPts val="0"/>
              </a:spcAft>
              <a:buClr>
                <a:schemeClr val="lt1"/>
              </a:buClr>
              <a:buSzPts val="6400"/>
              <a:buNone/>
              <a:defRPr sz="6400">
                <a:solidFill>
                  <a:schemeClr val="lt1"/>
                </a:solidFill>
              </a:defRPr>
            </a:lvl2pPr>
            <a:lvl3pPr lvl="2" rtl="0">
              <a:spcBef>
                <a:spcPts val="0"/>
              </a:spcBef>
              <a:spcAft>
                <a:spcPts val="0"/>
              </a:spcAft>
              <a:buClr>
                <a:schemeClr val="lt1"/>
              </a:buClr>
              <a:buSzPts val="6400"/>
              <a:buNone/>
              <a:defRPr sz="6400">
                <a:solidFill>
                  <a:schemeClr val="lt1"/>
                </a:solidFill>
              </a:defRPr>
            </a:lvl3pPr>
            <a:lvl4pPr lvl="3" rtl="0">
              <a:spcBef>
                <a:spcPts val="0"/>
              </a:spcBef>
              <a:spcAft>
                <a:spcPts val="0"/>
              </a:spcAft>
              <a:buClr>
                <a:schemeClr val="lt1"/>
              </a:buClr>
              <a:buSzPts val="6400"/>
              <a:buNone/>
              <a:defRPr sz="6400">
                <a:solidFill>
                  <a:schemeClr val="lt1"/>
                </a:solidFill>
              </a:defRPr>
            </a:lvl4pPr>
            <a:lvl5pPr lvl="4" rtl="0">
              <a:spcBef>
                <a:spcPts val="0"/>
              </a:spcBef>
              <a:spcAft>
                <a:spcPts val="0"/>
              </a:spcAft>
              <a:buClr>
                <a:schemeClr val="lt1"/>
              </a:buClr>
              <a:buSzPts val="6400"/>
              <a:buNone/>
              <a:defRPr sz="6400">
                <a:solidFill>
                  <a:schemeClr val="lt1"/>
                </a:solidFill>
              </a:defRPr>
            </a:lvl5pPr>
            <a:lvl6pPr lvl="5" rtl="0">
              <a:spcBef>
                <a:spcPts val="0"/>
              </a:spcBef>
              <a:spcAft>
                <a:spcPts val="0"/>
              </a:spcAft>
              <a:buClr>
                <a:schemeClr val="lt1"/>
              </a:buClr>
              <a:buSzPts val="6400"/>
              <a:buNone/>
              <a:defRPr sz="6400">
                <a:solidFill>
                  <a:schemeClr val="lt1"/>
                </a:solidFill>
              </a:defRPr>
            </a:lvl6pPr>
            <a:lvl7pPr lvl="6" rtl="0">
              <a:spcBef>
                <a:spcPts val="0"/>
              </a:spcBef>
              <a:spcAft>
                <a:spcPts val="0"/>
              </a:spcAft>
              <a:buClr>
                <a:schemeClr val="lt1"/>
              </a:buClr>
              <a:buSzPts val="6400"/>
              <a:buNone/>
              <a:defRPr sz="6400">
                <a:solidFill>
                  <a:schemeClr val="lt1"/>
                </a:solidFill>
              </a:defRPr>
            </a:lvl7pPr>
            <a:lvl8pPr lvl="7" rtl="0">
              <a:spcBef>
                <a:spcPts val="0"/>
              </a:spcBef>
              <a:spcAft>
                <a:spcPts val="0"/>
              </a:spcAft>
              <a:buClr>
                <a:schemeClr val="lt1"/>
              </a:buClr>
              <a:buSzPts val="6400"/>
              <a:buNone/>
              <a:defRPr sz="6400">
                <a:solidFill>
                  <a:schemeClr val="lt1"/>
                </a:solidFill>
              </a:defRPr>
            </a:lvl8pPr>
            <a:lvl9pPr lvl="8" rtl="0">
              <a:spcBef>
                <a:spcPts val="0"/>
              </a:spcBef>
              <a:spcAft>
                <a:spcPts val="0"/>
              </a:spcAft>
              <a:buClr>
                <a:schemeClr val="lt1"/>
              </a:buClr>
              <a:buSzPts val="6400"/>
              <a:buNone/>
              <a:defRPr sz="6400">
                <a:solidFill>
                  <a:schemeClr val="lt1"/>
                </a:solidFill>
              </a:defRPr>
            </a:lvl9pPr>
          </a:lstStyle>
          <a:p>
            <a:endParaRPr/>
          </a:p>
        </p:txBody>
      </p:sp>
      <p:sp>
        <p:nvSpPr>
          <p:cNvPr id="192" name="Google Shape;192;p32"/>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3"/>
        <p:cNvGrpSpPr/>
        <p:nvPr/>
      </p:nvGrpSpPr>
      <p:grpSpPr>
        <a:xfrm>
          <a:off x="0" y="0"/>
          <a:ext cx="0" cy="0"/>
          <a:chOff x="0" y="0"/>
          <a:chExt cx="0" cy="0"/>
        </a:xfrm>
      </p:grpSpPr>
      <p:sp>
        <p:nvSpPr>
          <p:cNvPr id="194" name="Google Shape;194;p33"/>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95" name="Google Shape;195;p33"/>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196" name="Google Shape;196;p33"/>
          <p:cNvSpPr txBox="1">
            <a:spLocks noGrp="1"/>
          </p:cNvSpPr>
          <p:nvPr>
            <p:ph type="title"/>
          </p:nvPr>
        </p:nvSpPr>
        <p:spPr>
          <a:xfrm>
            <a:off x="354000" y="1441867"/>
            <a:ext cx="5393700" cy="2280300"/>
          </a:xfrm>
          <a:prstGeom prst="rect">
            <a:avLst/>
          </a:prstGeom>
        </p:spPr>
        <p:txBody>
          <a:bodyPr spcFirstLastPara="1" wrap="square" lIns="121900" tIns="121900" rIns="121900" bIns="121900" anchor="b" anchorCtr="0"/>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97" name="Google Shape;197;p33"/>
          <p:cNvSpPr txBox="1">
            <a:spLocks noGrp="1"/>
          </p:cNvSpPr>
          <p:nvPr>
            <p:ph type="subTitle" idx="1"/>
          </p:nvPr>
        </p:nvSpPr>
        <p:spPr>
          <a:xfrm>
            <a:off x="354000" y="3793601"/>
            <a:ext cx="5393700" cy="17940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Clr>
                <a:schemeClr val="dk1"/>
              </a:buClr>
              <a:buSzPts val="2800"/>
              <a:buNone/>
              <a:defRPr sz="2800">
                <a:solidFill>
                  <a:schemeClr val="dk1"/>
                </a:solidFill>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98" name="Google Shape;198;p33"/>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49250" rtl="0">
              <a:spcBef>
                <a:spcPts val="2100"/>
              </a:spcBef>
              <a:spcAft>
                <a:spcPts val="0"/>
              </a:spcAft>
              <a:buClr>
                <a:schemeClr val="lt1"/>
              </a:buClr>
              <a:buSzPts val="1900"/>
              <a:buChar char="○"/>
              <a:defRPr>
                <a:solidFill>
                  <a:schemeClr val="lt1"/>
                </a:solidFill>
              </a:defRPr>
            </a:lvl2pPr>
            <a:lvl3pPr marL="1371600" lvl="2" indent="-349250" rtl="0">
              <a:spcBef>
                <a:spcPts val="2100"/>
              </a:spcBef>
              <a:spcAft>
                <a:spcPts val="0"/>
              </a:spcAft>
              <a:buClr>
                <a:schemeClr val="lt1"/>
              </a:buClr>
              <a:buSzPts val="1900"/>
              <a:buChar char="■"/>
              <a:defRPr>
                <a:solidFill>
                  <a:schemeClr val="lt1"/>
                </a:solidFill>
              </a:defRPr>
            </a:lvl3pPr>
            <a:lvl4pPr marL="1828800" lvl="3" indent="-349250" rtl="0">
              <a:spcBef>
                <a:spcPts val="2100"/>
              </a:spcBef>
              <a:spcAft>
                <a:spcPts val="0"/>
              </a:spcAft>
              <a:buClr>
                <a:schemeClr val="lt1"/>
              </a:buClr>
              <a:buSzPts val="1900"/>
              <a:buChar char="●"/>
              <a:defRPr>
                <a:solidFill>
                  <a:schemeClr val="lt1"/>
                </a:solidFill>
              </a:defRPr>
            </a:lvl4pPr>
            <a:lvl5pPr marL="2286000" lvl="4" indent="-349250" rtl="0">
              <a:spcBef>
                <a:spcPts val="2100"/>
              </a:spcBef>
              <a:spcAft>
                <a:spcPts val="0"/>
              </a:spcAft>
              <a:buClr>
                <a:schemeClr val="lt1"/>
              </a:buClr>
              <a:buSzPts val="1900"/>
              <a:buChar char="○"/>
              <a:defRPr>
                <a:solidFill>
                  <a:schemeClr val="lt1"/>
                </a:solidFill>
              </a:defRPr>
            </a:lvl5pPr>
            <a:lvl6pPr marL="2743200" lvl="5" indent="-349250" rtl="0">
              <a:spcBef>
                <a:spcPts val="2100"/>
              </a:spcBef>
              <a:spcAft>
                <a:spcPts val="0"/>
              </a:spcAft>
              <a:buClr>
                <a:schemeClr val="lt1"/>
              </a:buClr>
              <a:buSzPts val="1900"/>
              <a:buChar char="■"/>
              <a:defRPr>
                <a:solidFill>
                  <a:schemeClr val="lt1"/>
                </a:solidFill>
              </a:defRPr>
            </a:lvl6pPr>
            <a:lvl7pPr marL="3200400" lvl="6" indent="-349250" rtl="0">
              <a:spcBef>
                <a:spcPts val="2100"/>
              </a:spcBef>
              <a:spcAft>
                <a:spcPts val="0"/>
              </a:spcAft>
              <a:buClr>
                <a:schemeClr val="lt1"/>
              </a:buClr>
              <a:buSzPts val="1900"/>
              <a:buChar char="●"/>
              <a:defRPr>
                <a:solidFill>
                  <a:schemeClr val="lt1"/>
                </a:solidFill>
              </a:defRPr>
            </a:lvl7pPr>
            <a:lvl8pPr marL="3657600" lvl="7" indent="-349250" rtl="0">
              <a:spcBef>
                <a:spcPts val="2100"/>
              </a:spcBef>
              <a:spcAft>
                <a:spcPts val="0"/>
              </a:spcAft>
              <a:buClr>
                <a:schemeClr val="lt1"/>
              </a:buClr>
              <a:buSzPts val="1900"/>
              <a:buChar char="○"/>
              <a:defRPr>
                <a:solidFill>
                  <a:schemeClr val="lt1"/>
                </a:solidFill>
              </a:defRPr>
            </a:lvl8pPr>
            <a:lvl9pPr marL="4114800" lvl="8" indent="-349250" rtl="0">
              <a:spcBef>
                <a:spcPts val="2100"/>
              </a:spcBef>
              <a:spcAft>
                <a:spcPts val="2100"/>
              </a:spcAft>
              <a:buClr>
                <a:schemeClr val="lt1"/>
              </a:buClr>
              <a:buSzPts val="1900"/>
              <a:buChar char="■"/>
              <a:defRPr>
                <a:solidFill>
                  <a:schemeClr val="lt1"/>
                </a:solidFill>
              </a:defRPr>
            </a:lvl9pPr>
          </a:lstStyle>
          <a:p>
            <a:endParaRPr/>
          </a:p>
        </p:txBody>
      </p:sp>
      <p:sp>
        <p:nvSpPr>
          <p:cNvPr id="199" name="Google Shape;199;p3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0"/>
        <p:cNvGrpSpPr/>
        <p:nvPr/>
      </p:nvGrpSpPr>
      <p:grpSpPr>
        <a:xfrm>
          <a:off x="0" y="0"/>
          <a:ext cx="0" cy="0"/>
          <a:chOff x="0" y="0"/>
          <a:chExt cx="0" cy="0"/>
        </a:xfrm>
      </p:grpSpPr>
      <p:sp>
        <p:nvSpPr>
          <p:cNvPr id="201" name="Google Shape;201;p34"/>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lstStyle>
            <a:lvl1pPr marL="457200" lvl="0" indent="-228600" rtl="0">
              <a:lnSpc>
                <a:spcPct val="100000"/>
              </a:lnSpc>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stStyle>
          <a:p>
            <a:endParaRPr/>
          </a:p>
        </p:txBody>
      </p:sp>
      <p:sp>
        <p:nvSpPr>
          <p:cNvPr id="202" name="Google Shape;202;p34"/>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3"/>
        <p:cNvGrpSpPr/>
        <p:nvPr/>
      </p:nvGrpSpPr>
      <p:grpSpPr>
        <a:xfrm>
          <a:off x="0" y="0"/>
          <a:ext cx="0" cy="0"/>
          <a:chOff x="0" y="0"/>
          <a:chExt cx="0" cy="0"/>
        </a:xfrm>
      </p:grpSpPr>
      <p:sp>
        <p:nvSpPr>
          <p:cNvPr id="204" name="Google Shape;204;p35"/>
          <p:cNvSpPr txBox="1">
            <a:spLocks noGrp="1"/>
          </p:cNvSpPr>
          <p:nvPr>
            <p:ph type="title" hasCustomPrompt="1"/>
          </p:nvPr>
        </p:nvSpPr>
        <p:spPr>
          <a:xfrm>
            <a:off x="415600" y="1673700"/>
            <a:ext cx="11360700" cy="2520900"/>
          </a:xfrm>
          <a:prstGeom prst="rect">
            <a:avLst/>
          </a:prstGeom>
        </p:spPr>
        <p:txBody>
          <a:bodyPr spcFirstLastPara="1" wrap="square" lIns="121900" tIns="121900" rIns="121900" bIns="121900" anchor="b" anchorCtr="0"/>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205" name="Google Shape;205;p35"/>
          <p:cNvSpPr txBox="1">
            <a:spLocks noGrp="1"/>
          </p:cNvSpPr>
          <p:nvPr>
            <p:ph type="body" idx="1"/>
          </p:nvPr>
        </p:nvSpPr>
        <p:spPr>
          <a:xfrm>
            <a:off x="415600" y="4304567"/>
            <a:ext cx="11360700" cy="1734300"/>
          </a:xfrm>
          <a:prstGeom prst="rect">
            <a:avLst/>
          </a:prstGeom>
        </p:spPr>
        <p:txBody>
          <a:bodyPr spcFirstLastPara="1" wrap="square" lIns="121900" tIns="121900" rIns="121900" bIns="121900" anchor="t" anchorCtr="0"/>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206" name="Google Shape;206;p35"/>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Google Shape;208;p36"/>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3"/>
        <p:cNvGrpSpPr/>
        <p:nvPr/>
      </p:nvGrpSpPr>
      <p:grpSpPr>
        <a:xfrm>
          <a:off x="0" y="0"/>
          <a:ext cx="0" cy="0"/>
          <a:chOff x="0" y="0"/>
          <a:chExt cx="0" cy="0"/>
        </a:xfrm>
      </p:grpSpPr>
      <p:sp>
        <p:nvSpPr>
          <p:cNvPr id="214" name="Google Shape;214;p38"/>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215" name="Google Shape;215;p38"/>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16" name="Google Shape;216;p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19" name="Google Shape;219;p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0"/>
        <p:cNvGrpSpPr/>
        <p:nvPr/>
      </p:nvGrpSpPr>
      <p:grpSpPr>
        <a:xfrm>
          <a:off x="0" y="0"/>
          <a:ext cx="0" cy="0"/>
          <a:chOff x="0" y="0"/>
          <a:chExt cx="0" cy="0"/>
        </a:xfrm>
      </p:grpSpPr>
      <p:sp>
        <p:nvSpPr>
          <p:cNvPr id="221" name="Google Shape;221;p4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22" name="Google Shape;222;p4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23" name="Google Shape;223;p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4"/>
        <p:cNvGrpSpPr/>
        <p:nvPr/>
      </p:nvGrpSpPr>
      <p:grpSpPr>
        <a:xfrm>
          <a:off x="0" y="0"/>
          <a:ext cx="0" cy="0"/>
          <a:chOff x="0" y="0"/>
          <a:chExt cx="0" cy="0"/>
        </a:xfrm>
      </p:grpSpPr>
      <p:sp>
        <p:nvSpPr>
          <p:cNvPr id="225" name="Google Shape;225;p4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26" name="Google Shape;226;p41"/>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7" name="Google Shape;227;p41"/>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8" name="Google Shape;228;p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9"/>
        <p:cNvGrpSpPr/>
        <p:nvPr/>
      </p:nvGrpSpPr>
      <p:grpSpPr>
        <a:xfrm>
          <a:off x="0" y="0"/>
          <a:ext cx="0" cy="0"/>
          <a:chOff x="0" y="0"/>
          <a:chExt cx="0" cy="0"/>
        </a:xfrm>
      </p:grpSpPr>
      <p:sp>
        <p:nvSpPr>
          <p:cNvPr id="230" name="Google Shape;230;p4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31" name="Google Shape;231;p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sp>
        <p:nvSpPr>
          <p:cNvPr id="233" name="Google Shape;233;p4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34" name="Google Shape;234;p4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35" name="Google Shape;235;p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6"/>
        <p:cNvGrpSpPr/>
        <p:nvPr/>
      </p:nvGrpSpPr>
      <p:grpSpPr>
        <a:xfrm>
          <a:off x="0" y="0"/>
          <a:ext cx="0" cy="0"/>
          <a:chOff x="0" y="0"/>
          <a:chExt cx="0" cy="0"/>
        </a:xfrm>
      </p:grpSpPr>
      <p:sp>
        <p:nvSpPr>
          <p:cNvPr id="237" name="Google Shape;237;p44"/>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38" name="Google Shape;238;p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9"/>
        <p:cNvGrpSpPr/>
        <p:nvPr/>
      </p:nvGrpSpPr>
      <p:grpSpPr>
        <a:xfrm>
          <a:off x="0" y="0"/>
          <a:ext cx="0" cy="0"/>
          <a:chOff x="0" y="0"/>
          <a:chExt cx="0" cy="0"/>
        </a:xfrm>
      </p:grpSpPr>
      <p:sp>
        <p:nvSpPr>
          <p:cNvPr id="240" name="Google Shape;240;p4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p45"/>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242" name="Google Shape;242;p45"/>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3" name="Google Shape;243;p45"/>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44" name="Google Shape;244;p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5"/>
        <p:cNvGrpSpPr/>
        <p:nvPr/>
      </p:nvGrpSpPr>
      <p:grpSpPr>
        <a:xfrm>
          <a:off x="0" y="0"/>
          <a:ext cx="0" cy="0"/>
          <a:chOff x="0" y="0"/>
          <a:chExt cx="0" cy="0"/>
        </a:xfrm>
      </p:grpSpPr>
      <p:sp>
        <p:nvSpPr>
          <p:cNvPr id="246" name="Google Shape;246;p46"/>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lstStyle>
            <a:lvl1pPr marL="457200" lvl="0" indent="-228600" rtl="0">
              <a:lnSpc>
                <a:spcPct val="100000"/>
              </a:lnSpc>
              <a:spcBef>
                <a:spcPts val="0"/>
              </a:spcBef>
              <a:spcAft>
                <a:spcPts val="0"/>
              </a:spcAft>
              <a:buSzPts val="2400"/>
              <a:buNone/>
              <a:defRPr/>
            </a:lvl1pPr>
          </a:lstStyle>
          <a:p>
            <a:endParaRPr/>
          </a:p>
        </p:txBody>
      </p:sp>
      <p:sp>
        <p:nvSpPr>
          <p:cNvPr id="247" name="Google Shape;247;p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8"/>
        <p:cNvGrpSpPr/>
        <p:nvPr/>
      </p:nvGrpSpPr>
      <p:grpSpPr>
        <a:xfrm>
          <a:off x="0" y="0"/>
          <a:ext cx="0" cy="0"/>
          <a:chOff x="0" y="0"/>
          <a:chExt cx="0" cy="0"/>
        </a:xfrm>
      </p:grpSpPr>
      <p:sp>
        <p:nvSpPr>
          <p:cNvPr id="249" name="Google Shape;249;p47"/>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250" name="Google Shape;250;p47"/>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251" name="Google Shape;251;p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
        <p:nvSpPr>
          <p:cNvPr id="253" name="Google Shape;253;p4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lvl="0" rt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1pPr>
            <a:lvl2pPr lvl="1" rt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2pPr>
            <a:lvl3pPr lvl="2" rt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3pPr>
            <a:lvl4pPr lvl="3" rt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4pPr>
            <a:lvl5pPr lvl="4" rt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5pPr>
            <a:lvl6pPr lvl="5" rt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6pPr>
            <a:lvl7pPr lvl="6" rt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7pPr>
            <a:lvl8pPr lvl="7" rt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8pPr>
            <a:lvl9pPr lvl="8" rt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9pPr>
          </a:lstStyle>
          <a:p>
            <a:endParaRPr/>
          </a:p>
        </p:txBody>
      </p:sp>
      <p:sp>
        <p:nvSpPr>
          <p:cNvPr id="161" name="Google Shape;161;p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lvl="0" indent="-381000" rtl="0">
              <a:lnSpc>
                <a:spcPct val="115000"/>
              </a:lnSpc>
              <a:spcBef>
                <a:spcPts val="0"/>
              </a:spcBef>
              <a:spcAft>
                <a:spcPts val="0"/>
              </a:spcAft>
              <a:buClr>
                <a:schemeClr val="accent3"/>
              </a:buClr>
              <a:buSzPts val="2400"/>
              <a:buFont typeface="Average"/>
              <a:buChar char="●"/>
              <a:defRPr sz="2400">
                <a:solidFill>
                  <a:schemeClr val="accent3"/>
                </a:solidFill>
                <a:latin typeface="Average"/>
                <a:ea typeface="Average"/>
                <a:cs typeface="Average"/>
                <a:sym typeface="Average"/>
              </a:defRPr>
            </a:lvl1pPr>
            <a:lvl2pPr marL="914400" lvl="1" indent="-349250" rtl="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2pPr>
            <a:lvl3pPr marL="1371600" lvl="2" indent="-349250" rtl="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3pPr>
            <a:lvl4pPr marL="1828800" lvl="3" indent="-349250" rtl="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4pPr>
            <a:lvl5pPr marL="2286000" lvl="4" indent="-349250" rtl="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5pPr>
            <a:lvl6pPr marL="2743200" lvl="5" indent="-349250" rtl="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6pPr>
            <a:lvl7pPr marL="3200400" lvl="6" indent="-349250" rtl="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7pPr>
            <a:lvl8pPr marL="3657600" lvl="7" indent="-349250" rtl="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8pPr>
            <a:lvl9pPr marL="4114800" lvl="8" indent="-349250" rtl="0">
              <a:lnSpc>
                <a:spcPct val="115000"/>
              </a:lnSpc>
              <a:spcBef>
                <a:spcPts val="2100"/>
              </a:spcBef>
              <a:spcAft>
                <a:spcPts val="2100"/>
              </a:spcAft>
              <a:buClr>
                <a:schemeClr val="accent3"/>
              </a:buClr>
              <a:buSzPts val="1900"/>
              <a:buFont typeface="Average"/>
              <a:buChar char="■"/>
              <a:defRPr sz="1900">
                <a:solidFill>
                  <a:schemeClr val="accent3"/>
                </a:solidFill>
                <a:latin typeface="Average"/>
                <a:ea typeface="Average"/>
                <a:cs typeface="Average"/>
                <a:sym typeface="Average"/>
              </a:defRPr>
            </a:lvl9pPr>
          </a:lstStyle>
          <a:p>
            <a:endParaRPr/>
          </a:p>
        </p:txBody>
      </p:sp>
      <p:sp>
        <p:nvSpPr>
          <p:cNvPr id="162" name="Google Shape;162;p25"/>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accent3"/>
                </a:solidFill>
                <a:latin typeface="Average"/>
                <a:ea typeface="Average"/>
                <a:cs typeface="Average"/>
                <a:sym typeface="Average"/>
              </a:defRPr>
            </a:lvl1pPr>
            <a:lvl2pPr lvl="1" algn="r" rtl="0">
              <a:buNone/>
              <a:defRPr sz="1300">
                <a:solidFill>
                  <a:schemeClr val="accent3"/>
                </a:solidFill>
                <a:latin typeface="Average"/>
                <a:ea typeface="Average"/>
                <a:cs typeface="Average"/>
                <a:sym typeface="Average"/>
              </a:defRPr>
            </a:lvl2pPr>
            <a:lvl3pPr lvl="2" algn="r" rtl="0">
              <a:buNone/>
              <a:defRPr sz="1300">
                <a:solidFill>
                  <a:schemeClr val="accent3"/>
                </a:solidFill>
                <a:latin typeface="Average"/>
                <a:ea typeface="Average"/>
                <a:cs typeface="Average"/>
                <a:sym typeface="Average"/>
              </a:defRPr>
            </a:lvl3pPr>
            <a:lvl4pPr lvl="3" algn="r" rtl="0">
              <a:buNone/>
              <a:defRPr sz="1300">
                <a:solidFill>
                  <a:schemeClr val="accent3"/>
                </a:solidFill>
                <a:latin typeface="Average"/>
                <a:ea typeface="Average"/>
                <a:cs typeface="Average"/>
                <a:sym typeface="Average"/>
              </a:defRPr>
            </a:lvl4pPr>
            <a:lvl5pPr lvl="4" algn="r" rtl="0">
              <a:buNone/>
              <a:defRPr sz="1300">
                <a:solidFill>
                  <a:schemeClr val="accent3"/>
                </a:solidFill>
                <a:latin typeface="Average"/>
                <a:ea typeface="Average"/>
                <a:cs typeface="Average"/>
                <a:sym typeface="Average"/>
              </a:defRPr>
            </a:lvl5pPr>
            <a:lvl6pPr lvl="5" algn="r" rtl="0">
              <a:buNone/>
              <a:defRPr sz="1300">
                <a:solidFill>
                  <a:schemeClr val="accent3"/>
                </a:solidFill>
                <a:latin typeface="Average"/>
                <a:ea typeface="Average"/>
                <a:cs typeface="Average"/>
                <a:sym typeface="Average"/>
              </a:defRPr>
            </a:lvl6pPr>
            <a:lvl7pPr lvl="6" algn="r" rtl="0">
              <a:buNone/>
              <a:defRPr sz="1300">
                <a:solidFill>
                  <a:schemeClr val="accent3"/>
                </a:solidFill>
                <a:latin typeface="Average"/>
                <a:ea typeface="Average"/>
                <a:cs typeface="Average"/>
                <a:sym typeface="Average"/>
              </a:defRPr>
            </a:lvl7pPr>
            <a:lvl8pPr lvl="7" algn="r" rtl="0">
              <a:buNone/>
              <a:defRPr sz="1300">
                <a:solidFill>
                  <a:schemeClr val="accent3"/>
                </a:solidFill>
                <a:latin typeface="Average"/>
                <a:ea typeface="Average"/>
                <a:cs typeface="Average"/>
                <a:sym typeface="Average"/>
              </a:defRPr>
            </a:lvl8pPr>
            <a:lvl9pPr lvl="8" algn="r" rtl="0">
              <a:buNone/>
              <a:defRPr sz="13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9"/>
        <p:cNvGrpSpPr/>
        <p:nvPr/>
      </p:nvGrpSpPr>
      <p:grpSpPr>
        <a:xfrm>
          <a:off x="0" y="0"/>
          <a:ext cx="0" cy="0"/>
          <a:chOff x="0" y="0"/>
          <a:chExt cx="0" cy="0"/>
        </a:xfrm>
      </p:grpSpPr>
      <p:sp>
        <p:nvSpPr>
          <p:cNvPr id="210" name="Google Shape;210;p3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211" name="Google Shape;211;p3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212" name="Google Shape;212;p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dGSaQE3yp2o"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9"/>
          <p:cNvSpPr txBox="1">
            <a:spLocks noGrp="1"/>
          </p:cNvSpPr>
          <p:nvPr>
            <p:ph type="ctrTitle"/>
          </p:nvPr>
        </p:nvSpPr>
        <p:spPr>
          <a:xfrm>
            <a:off x="231600" y="180125"/>
            <a:ext cx="11760300" cy="2431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The Trouble with Tavy</a:t>
            </a:r>
            <a:endParaRPr/>
          </a:p>
        </p:txBody>
      </p:sp>
      <p:sp>
        <p:nvSpPr>
          <p:cNvPr id="260" name="Google Shape;260;p49"/>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8"/>
          <p:cNvSpPr txBox="1">
            <a:spLocks noGrp="1"/>
          </p:cNvSpPr>
          <p:nvPr>
            <p:ph type="body" idx="1"/>
          </p:nvPr>
        </p:nvSpPr>
        <p:spPr>
          <a:xfrm>
            <a:off x="179400" y="1221075"/>
            <a:ext cx="4816800" cy="1257000"/>
          </a:xfrm>
          <a:prstGeom prst="rect">
            <a:avLst/>
          </a:prstGeom>
        </p:spPr>
        <p:txBody>
          <a:bodyPr spcFirstLastPara="1" wrap="square" lIns="121900" tIns="121900" rIns="121900" bIns="121900" anchor="t" anchorCtr="0">
            <a:noAutofit/>
          </a:bodyPr>
          <a:lstStyle/>
          <a:p>
            <a:pPr marL="609600" lvl="0" indent="-457200" algn="l" rtl="0">
              <a:lnSpc>
                <a:spcPct val="150000"/>
              </a:lnSpc>
              <a:spcBef>
                <a:spcPts val="0"/>
              </a:spcBef>
              <a:spcAft>
                <a:spcPts val="0"/>
              </a:spcAft>
              <a:buSzPts val="2400"/>
              <a:buFont typeface="Times New Roman"/>
              <a:buChar char="●"/>
            </a:pPr>
            <a:r>
              <a:rPr lang="en-US">
                <a:latin typeface="Times New Roman"/>
                <a:ea typeface="Times New Roman"/>
                <a:cs typeface="Times New Roman"/>
                <a:sym typeface="Times New Roman"/>
              </a:rPr>
              <a:t>What is the ideal soil pH for growing periwinkle?</a:t>
            </a:r>
            <a:endParaRPr>
              <a:latin typeface="Times New Roman"/>
              <a:ea typeface="Times New Roman"/>
              <a:cs typeface="Times New Roman"/>
              <a:sym typeface="Times New Roman"/>
            </a:endParaRPr>
          </a:p>
          <a:p>
            <a:pPr marL="609600" lvl="0" indent="-457200" algn="l" rtl="0">
              <a:lnSpc>
                <a:spcPct val="150000"/>
              </a:lnSpc>
              <a:spcBef>
                <a:spcPts val="0"/>
              </a:spcBef>
              <a:spcAft>
                <a:spcPts val="0"/>
              </a:spcAft>
              <a:buSzPts val="2400"/>
              <a:buFont typeface="Times New Roman"/>
              <a:buChar char="●"/>
            </a:pPr>
            <a:r>
              <a:rPr lang="en-US">
                <a:latin typeface="Times New Roman"/>
                <a:ea typeface="Times New Roman"/>
                <a:cs typeface="Times New Roman"/>
                <a:sym typeface="Times New Roman"/>
              </a:rPr>
              <a:t>What happens to periwinkle if the soil becomes too acidic or too basic?</a:t>
            </a:r>
            <a:endParaRPr>
              <a:latin typeface="Times New Roman"/>
              <a:ea typeface="Times New Roman"/>
              <a:cs typeface="Times New Roman"/>
              <a:sym typeface="Times New Roman"/>
            </a:endParaRPr>
          </a:p>
          <a:p>
            <a:pPr marL="0" lvl="0" indent="0" algn="l" rtl="0">
              <a:spcBef>
                <a:spcPts val="2100"/>
              </a:spcBef>
              <a:spcAft>
                <a:spcPts val="2100"/>
              </a:spcAft>
              <a:buNone/>
            </a:pPr>
            <a:endParaRPr/>
          </a:p>
        </p:txBody>
      </p:sp>
      <p:pic>
        <p:nvPicPr>
          <p:cNvPr id="347" name="Google Shape;347;p5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25202" y="237060"/>
            <a:ext cx="6679886" cy="6383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Student reading on TAVY</a:t>
            </a:r>
            <a:endParaRPr/>
          </a:p>
        </p:txBody>
      </p:sp>
      <p:pic>
        <p:nvPicPr>
          <p:cNvPr id="354" name="Google Shape;354;p5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579138" y="0"/>
            <a:ext cx="561286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0"/>
          <p:cNvSpPr txBox="1">
            <a:spLocks noGrp="1"/>
          </p:cNvSpPr>
          <p:nvPr>
            <p:ph type="title"/>
          </p:nvPr>
        </p:nvSpPr>
        <p:spPr>
          <a:xfrm>
            <a:off x="261167" y="222667"/>
            <a:ext cx="11678400" cy="10749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800">
                <a:latin typeface="Times New Roman"/>
                <a:ea typeface="Times New Roman"/>
                <a:cs typeface="Times New Roman"/>
                <a:sym typeface="Times New Roman"/>
              </a:rPr>
              <a:t>Video on Tavy</a:t>
            </a:r>
            <a:endParaRPr sz="4800">
              <a:latin typeface="Times New Roman"/>
              <a:ea typeface="Times New Roman"/>
              <a:cs typeface="Times New Roman"/>
              <a:sym typeface="Times New Roman"/>
            </a:endParaRPr>
          </a:p>
        </p:txBody>
      </p:sp>
      <p:sp>
        <p:nvSpPr>
          <p:cNvPr id="360" name="Google Shape;360;p60"/>
          <p:cNvSpPr txBox="1">
            <a:spLocks noGrp="1"/>
          </p:cNvSpPr>
          <p:nvPr>
            <p:ph type="body" idx="1"/>
          </p:nvPr>
        </p:nvSpPr>
        <p:spPr>
          <a:xfrm>
            <a:off x="261167" y="1079300"/>
            <a:ext cx="11360700" cy="107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u="sng">
                <a:solidFill>
                  <a:schemeClr val="hlink"/>
                </a:solidFill>
                <a:hlinkClick r:id="rId3"/>
              </a:rPr>
              <a:t>https://www.youtube.com/watch?v=dGSaQE3yp2o</a:t>
            </a:r>
            <a:endParaRPr/>
          </a:p>
          <a:p>
            <a:pPr marL="0" lvl="0" indent="0" algn="l" rtl="0">
              <a:spcBef>
                <a:spcPts val="2100"/>
              </a:spcBef>
              <a:spcAft>
                <a:spcPts val="2100"/>
              </a:spcAft>
              <a:buNone/>
            </a:pPr>
            <a:endParaRPr/>
          </a:p>
        </p:txBody>
      </p:sp>
      <p:pic>
        <p:nvPicPr>
          <p:cNvPr id="361" name="Google Shape;361;p60"/>
          <p:cNvPicPr preferRelativeResize="0"/>
          <p:nvPr/>
        </p:nvPicPr>
        <p:blipFill>
          <a:blip r:embed="rId4">
            <a:alphaModFix/>
          </a:blip>
          <a:stretch>
            <a:fillRect/>
          </a:stretch>
        </p:blipFill>
        <p:spPr>
          <a:xfrm>
            <a:off x="2679600" y="2154100"/>
            <a:ext cx="6832800" cy="4555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1"/>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Lesson #2</a:t>
            </a:r>
            <a:endParaRPr/>
          </a:p>
        </p:txBody>
      </p:sp>
      <p:sp>
        <p:nvSpPr>
          <p:cNvPr id="368" name="Google Shape;368;p61"/>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2"/>
          <p:cNvSpPr txBox="1">
            <a:spLocks noGrp="1"/>
          </p:cNvSpPr>
          <p:nvPr>
            <p:ph type="title"/>
          </p:nvPr>
        </p:nvSpPr>
        <p:spPr>
          <a:xfrm>
            <a:off x="100700" y="97433"/>
            <a:ext cx="12001200" cy="1716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300">
                <a:latin typeface="Merriweather"/>
                <a:ea typeface="Merriweather"/>
                <a:cs typeface="Merriweather"/>
                <a:sym typeface="Merriweather"/>
              </a:rPr>
              <a:t>Lemurs come from the scientific name “Prosimians” meaning “before Monkeys”. </a:t>
            </a:r>
            <a:endParaRPr sz="3300">
              <a:latin typeface="Merriweather"/>
              <a:ea typeface="Merriweather"/>
              <a:cs typeface="Merriweather"/>
              <a:sym typeface="Merriweather"/>
            </a:endParaRPr>
          </a:p>
          <a:p>
            <a:pPr marL="0" lvl="0" indent="0" algn="l" rtl="0">
              <a:spcBef>
                <a:spcPts val="0"/>
              </a:spcBef>
              <a:spcAft>
                <a:spcPts val="0"/>
              </a:spcAft>
              <a:buNone/>
            </a:pPr>
            <a:r>
              <a:rPr lang="en-US" sz="3300">
                <a:latin typeface="Merriweather"/>
                <a:ea typeface="Merriweather"/>
                <a:cs typeface="Merriweather"/>
                <a:sym typeface="Merriweather"/>
              </a:rPr>
              <a:t>Lemurs evolved between 40 - 50 million years ago </a:t>
            </a:r>
            <a:endParaRPr sz="3300">
              <a:latin typeface="Merriweather"/>
              <a:ea typeface="Merriweather"/>
              <a:cs typeface="Merriweather"/>
              <a:sym typeface="Merriweather"/>
            </a:endParaRPr>
          </a:p>
        </p:txBody>
      </p:sp>
      <p:sp>
        <p:nvSpPr>
          <p:cNvPr id="374" name="Google Shape;374;p62"/>
          <p:cNvSpPr txBox="1">
            <a:spLocks noGrp="1"/>
          </p:cNvSpPr>
          <p:nvPr>
            <p:ph type="body" idx="1"/>
          </p:nvPr>
        </p:nvSpPr>
        <p:spPr>
          <a:xfrm>
            <a:off x="3920300" y="2483850"/>
            <a:ext cx="4362000" cy="3513900"/>
          </a:xfrm>
          <a:prstGeom prst="rect">
            <a:avLst/>
          </a:prstGeom>
          <a:ln w="9525" cap="flat" cmpd="sng">
            <a:solidFill>
              <a:srgbClr val="000000"/>
            </a:solidFill>
            <a:prstDash val="dot"/>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US" sz="3200" b="1" u="sng">
                <a:solidFill>
                  <a:schemeClr val="dk1"/>
                </a:solidFill>
                <a:latin typeface="Oswald"/>
                <a:ea typeface="Oswald"/>
                <a:cs typeface="Oswald"/>
                <a:sym typeface="Oswald"/>
              </a:rPr>
              <a:t>Focus today will be on four Lemur Species</a:t>
            </a:r>
            <a:endParaRPr sz="3200" b="1" u="sng">
              <a:solidFill>
                <a:schemeClr val="dk1"/>
              </a:solidFill>
              <a:latin typeface="Oswald"/>
              <a:ea typeface="Oswald"/>
              <a:cs typeface="Oswald"/>
              <a:sym typeface="Oswald"/>
            </a:endParaRPr>
          </a:p>
          <a:p>
            <a:pPr marL="0" lvl="0" indent="0" algn="l" rtl="0">
              <a:spcBef>
                <a:spcPts val="0"/>
              </a:spcBef>
              <a:spcAft>
                <a:spcPts val="0"/>
              </a:spcAft>
              <a:buClr>
                <a:schemeClr val="dk1"/>
              </a:buClr>
              <a:buSzPts val="1500"/>
              <a:buFont typeface="Arial"/>
              <a:buNone/>
            </a:pPr>
            <a:r>
              <a:rPr lang="en-US" sz="3200">
                <a:solidFill>
                  <a:schemeClr val="dk1"/>
                </a:solidFill>
                <a:latin typeface="Oswald"/>
                <a:ea typeface="Oswald"/>
                <a:cs typeface="Oswald"/>
                <a:sym typeface="Oswald"/>
              </a:rPr>
              <a:t>1.  	Ring-Tailed Lemur</a:t>
            </a:r>
            <a:endParaRPr sz="3200">
              <a:solidFill>
                <a:schemeClr val="dk1"/>
              </a:solidFill>
              <a:latin typeface="Oswald"/>
              <a:ea typeface="Oswald"/>
              <a:cs typeface="Oswald"/>
              <a:sym typeface="Oswald"/>
            </a:endParaRPr>
          </a:p>
          <a:p>
            <a:pPr marL="0" lvl="0" indent="0" algn="l" rtl="0">
              <a:spcBef>
                <a:spcPts val="0"/>
              </a:spcBef>
              <a:spcAft>
                <a:spcPts val="0"/>
              </a:spcAft>
              <a:buClr>
                <a:schemeClr val="dk1"/>
              </a:buClr>
              <a:buSzPts val="1500"/>
              <a:buFont typeface="Arial"/>
              <a:buNone/>
            </a:pPr>
            <a:r>
              <a:rPr lang="en-US" sz="3200">
                <a:solidFill>
                  <a:schemeClr val="dk1"/>
                </a:solidFill>
                <a:latin typeface="Oswald"/>
                <a:ea typeface="Oswald"/>
                <a:cs typeface="Oswald"/>
                <a:sym typeface="Oswald"/>
              </a:rPr>
              <a:t>2.  Silky Sifaka Lemur</a:t>
            </a:r>
            <a:endParaRPr sz="3200">
              <a:solidFill>
                <a:schemeClr val="dk1"/>
              </a:solidFill>
              <a:latin typeface="Oswald"/>
              <a:ea typeface="Oswald"/>
              <a:cs typeface="Oswald"/>
              <a:sym typeface="Oswald"/>
            </a:endParaRPr>
          </a:p>
          <a:p>
            <a:pPr marL="0" lvl="0" indent="0" algn="l" rtl="0">
              <a:spcBef>
                <a:spcPts val="0"/>
              </a:spcBef>
              <a:spcAft>
                <a:spcPts val="0"/>
              </a:spcAft>
              <a:buClr>
                <a:schemeClr val="dk1"/>
              </a:buClr>
              <a:buSzPts val="1500"/>
              <a:buFont typeface="Arial"/>
              <a:buNone/>
            </a:pPr>
            <a:r>
              <a:rPr lang="en-US" sz="3200">
                <a:solidFill>
                  <a:schemeClr val="dk1"/>
                </a:solidFill>
                <a:latin typeface="Oswald"/>
                <a:ea typeface="Oswald"/>
                <a:cs typeface="Oswald"/>
                <a:sym typeface="Oswald"/>
              </a:rPr>
              <a:t>3.  Bamboo Lemurs</a:t>
            </a:r>
            <a:endParaRPr sz="3200">
              <a:solidFill>
                <a:schemeClr val="dk1"/>
              </a:solidFill>
              <a:latin typeface="Oswald"/>
              <a:ea typeface="Oswald"/>
              <a:cs typeface="Oswald"/>
              <a:sym typeface="Oswald"/>
            </a:endParaRPr>
          </a:p>
          <a:p>
            <a:pPr marL="0" lvl="0" indent="0" algn="l" rtl="0">
              <a:spcBef>
                <a:spcPts val="0"/>
              </a:spcBef>
              <a:spcAft>
                <a:spcPts val="0"/>
              </a:spcAft>
              <a:buClr>
                <a:schemeClr val="dk1"/>
              </a:buClr>
              <a:buSzPts val="1500"/>
              <a:buFont typeface="Arial"/>
              <a:buNone/>
            </a:pPr>
            <a:r>
              <a:rPr lang="en-US" sz="3200">
                <a:solidFill>
                  <a:schemeClr val="dk1"/>
                </a:solidFill>
                <a:latin typeface="Oswald"/>
                <a:ea typeface="Oswald"/>
                <a:cs typeface="Oswald"/>
                <a:sym typeface="Oswald"/>
              </a:rPr>
              <a:t>4.  Aye-Aye</a:t>
            </a:r>
            <a:endParaRPr sz="3200">
              <a:solidFill>
                <a:schemeClr val="dk1"/>
              </a:solidFill>
              <a:latin typeface="Oswald"/>
              <a:ea typeface="Oswald"/>
              <a:cs typeface="Oswald"/>
              <a:sym typeface="Oswald"/>
            </a:endParaRPr>
          </a:p>
          <a:p>
            <a:pPr marL="0" lvl="0" indent="0" algn="l" rtl="0">
              <a:spcBef>
                <a:spcPts val="0"/>
              </a:spcBef>
              <a:spcAft>
                <a:spcPts val="2100"/>
              </a:spcAft>
              <a:buNone/>
            </a:pPr>
            <a:endParaRPr/>
          </a:p>
        </p:txBody>
      </p:sp>
      <p:pic>
        <p:nvPicPr>
          <p:cNvPr id="375" name="Google Shape;375;p6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09467" y="2182099"/>
            <a:ext cx="3446804" cy="4044168"/>
          </a:xfrm>
          <a:prstGeom prst="rect">
            <a:avLst/>
          </a:prstGeom>
          <a:noFill/>
          <a:ln>
            <a:noFill/>
          </a:ln>
        </p:spPr>
      </p:pic>
      <p:pic>
        <p:nvPicPr>
          <p:cNvPr id="376" name="Google Shape;376;p6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282300" y="4228224"/>
            <a:ext cx="3819600" cy="2546409"/>
          </a:xfrm>
          <a:prstGeom prst="rect">
            <a:avLst/>
          </a:prstGeom>
          <a:noFill/>
          <a:ln>
            <a:noFill/>
          </a:ln>
        </p:spPr>
      </p:pic>
      <p:pic>
        <p:nvPicPr>
          <p:cNvPr id="377" name="Google Shape;377;p62"/>
          <p:cNvPicPr preferRelativeResize="0"/>
          <p:nvPr/>
        </p:nvPicPr>
        <p:blipFill>
          <a:blip r:embed="rId5">
            <a:alphaModFix/>
          </a:blip>
          <a:stretch>
            <a:fillRect/>
          </a:stretch>
        </p:blipFill>
        <p:spPr>
          <a:xfrm>
            <a:off x="8282300" y="1813833"/>
            <a:ext cx="3819599" cy="23803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3"/>
          <p:cNvSpPr txBox="1">
            <a:spLocks noGrp="1"/>
          </p:cNvSpPr>
          <p:nvPr>
            <p:ph type="title"/>
          </p:nvPr>
        </p:nvSpPr>
        <p:spPr>
          <a:xfrm>
            <a:off x="140067" y="142133"/>
            <a:ext cx="6587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US">
                <a:latin typeface="Oswald"/>
                <a:ea typeface="Oswald"/>
                <a:cs typeface="Oswald"/>
                <a:sym typeface="Oswald"/>
              </a:rPr>
              <a:t>Jigsaw Activity </a:t>
            </a:r>
            <a:endParaRPr>
              <a:latin typeface="Oswald"/>
              <a:ea typeface="Oswald"/>
              <a:cs typeface="Oswald"/>
              <a:sym typeface="Oswald"/>
            </a:endParaRPr>
          </a:p>
        </p:txBody>
      </p:sp>
      <p:sp>
        <p:nvSpPr>
          <p:cNvPr id="383" name="Google Shape;383;p63"/>
          <p:cNvSpPr txBox="1">
            <a:spLocks noGrp="1"/>
          </p:cNvSpPr>
          <p:nvPr>
            <p:ph type="body" idx="1"/>
          </p:nvPr>
        </p:nvSpPr>
        <p:spPr>
          <a:xfrm>
            <a:off x="348600" y="1010000"/>
            <a:ext cx="5917500" cy="5602800"/>
          </a:xfrm>
          <a:prstGeom prst="rect">
            <a:avLst/>
          </a:prstGeom>
        </p:spPr>
        <p:txBody>
          <a:bodyPr spcFirstLastPara="1" wrap="square" lIns="121900" tIns="121900" rIns="121900" bIns="121900" anchor="t" anchorCtr="0">
            <a:noAutofit/>
          </a:bodyPr>
          <a:lstStyle/>
          <a:p>
            <a:pPr marL="609600" lvl="0" indent="-457200" algn="l" rtl="0">
              <a:spcBef>
                <a:spcPts val="0"/>
              </a:spcBef>
              <a:spcAft>
                <a:spcPts val="0"/>
              </a:spcAft>
              <a:buClr>
                <a:srgbClr val="000000"/>
              </a:buClr>
              <a:buSzPts val="2400"/>
              <a:buFont typeface="Merriweather"/>
              <a:buChar char="❏"/>
            </a:pPr>
            <a:r>
              <a:rPr lang="en-US">
                <a:solidFill>
                  <a:srgbClr val="000000"/>
                </a:solidFill>
                <a:latin typeface="Merriweather"/>
                <a:ea typeface="Merriweather"/>
                <a:cs typeface="Merriweather"/>
                <a:sym typeface="Merriweather"/>
              </a:rPr>
              <a:t>Each person in a group chooses one lemur species</a:t>
            </a:r>
            <a:endParaRPr>
              <a:solidFill>
                <a:srgbClr val="000000"/>
              </a:solidFill>
              <a:latin typeface="Merriweather"/>
              <a:ea typeface="Merriweather"/>
              <a:cs typeface="Merriweather"/>
              <a:sym typeface="Merriweather"/>
            </a:endParaRPr>
          </a:p>
          <a:p>
            <a:pPr marL="609600" lvl="0" indent="-457200" algn="l" rtl="0">
              <a:spcBef>
                <a:spcPts val="0"/>
              </a:spcBef>
              <a:spcAft>
                <a:spcPts val="0"/>
              </a:spcAft>
              <a:buClr>
                <a:srgbClr val="000000"/>
              </a:buClr>
              <a:buSzPts val="2400"/>
              <a:buFont typeface="Merriweather"/>
              <a:buChar char="❏"/>
            </a:pPr>
            <a:r>
              <a:rPr lang="en-US">
                <a:solidFill>
                  <a:srgbClr val="000000"/>
                </a:solidFill>
                <a:latin typeface="Merriweather"/>
                <a:ea typeface="Merriweather"/>
                <a:cs typeface="Merriweather"/>
                <a:sym typeface="Merriweather"/>
              </a:rPr>
              <a:t>Read independently (2 minutes) </a:t>
            </a:r>
            <a:endParaRPr>
              <a:solidFill>
                <a:srgbClr val="000000"/>
              </a:solidFill>
              <a:latin typeface="Merriweather"/>
              <a:ea typeface="Merriweather"/>
              <a:cs typeface="Merriweather"/>
              <a:sym typeface="Merriweather"/>
            </a:endParaRPr>
          </a:p>
          <a:p>
            <a:pPr marL="609600" lvl="0" indent="-457200" algn="l" rtl="0">
              <a:spcBef>
                <a:spcPts val="0"/>
              </a:spcBef>
              <a:spcAft>
                <a:spcPts val="0"/>
              </a:spcAft>
              <a:buClr>
                <a:srgbClr val="000000"/>
              </a:buClr>
              <a:buSzPts val="2400"/>
              <a:buFont typeface="Merriweather"/>
              <a:buChar char="❏"/>
            </a:pPr>
            <a:r>
              <a:rPr lang="en-US">
                <a:solidFill>
                  <a:srgbClr val="000000"/>
                </a:solidFill>
                <a:latin typeface="Merriweather"/>
                <a:ea typeface="Merriweather"/>
                <a:cs typeface="Merriweather"/>
                <a:sym typeface="Merriweather"/>
              </a:rPr>
              <a:t>Annotate the text underlining information which helped you complete the boxes at the bottom of your worksheet. (1 minute) </a:t>
            </a:r>
            <a:endParaRPr>
              <a:solidFill>
                <a:srgbClr val="000000"/>
              </a:solidFill>
              <a:latin typeface="Merriweather"/>
              <a:ea typeface="Merriweather"/>
              <a:cs typeface="Merriweather"/>
              <a:sym typeface="Merriweather"/>
            </a:endParaRPr>
          </a:p>
          <a:p>
            <a:pPr marL="609600" lvl="0" indent="-457200" algn="l" rtl="0">
              <a:spcBef>
                <a:spcPts val="0"/>
              </a:spcBef>
              <a:spcAft>
                <a:spcPts val="0"/>
              </a:spcAft>
              <a:buClr>
                <a:srgbClr val="000000"/>
              </a:buClr>
              <a:buSzPts val="2400"/>
              <a:buFont typeface="Merriweather"/>
              <a:buChar char="❏"/>
            </a:pPr>
            <a:r>
              <a:rPr lang="en-US">
                <a:solidFill>
                  <a:srgbClr val="000000"/>
                </a:solidFill>
                <a:latin typeface="Merriweather"/>
                <a:ea typeface="Merriweather"/>
                <a:cs typeface="Merriweather"/>
                <a:sym typeface="Merriweather"/>
              </a:rPr>
              <a:t>Share out with your group (3 Minutes) </a:t>
            </a:r>
            <a:endParaRPr>
              <a:solidFill>
                <a:srgbClr val="000000"/>
              </a:solidFill>
              <a:latin typeface="Merriweather"/>
              <a:ea typeface="Merriweather"/>
              <a:cs typeface="Merriweather"/>
              <a:sym typeface="Merriweather"/>
            </a:endParaRPr>
          </a:p>
          <a:p>
            <a:pPr marL="609600" lvl="0" indent="-457200" algn="l" rtl="0">
              <a:spcBef>
                <a:spcPts val="0"/>
              </a:spcBef>
              <a:spcAft>
                <a:spcPts val="0"/>
              </a:spcAft>
              <a:buClr>
                <a:srgbClr val="000000"/>
              </a:buClr>
              <a:buSzPts val="2400"/>
              <a:buFont typeface="Merriweather"/>
              <a:buChar char="❏"/>
            </a:pPr>
            <a:r>
              <a:rPr lang="en-US">
                <a:solidFill>
                  <a:srgbClr val="000000"/>
                </a:solidFill>
                <a:latin typeface="Merriweather"/>
                <a:ea typeface="Merriweather"/>
                <a:cs typeface="Merriweather"/>
                <a:sym typeface="Merriweather"/>
              </a:rPr>
              <a:t>Complete evaluation questions based on your new understanding of all lemurs. </a:t>
            </a:r>
            <a:endParaRPr>
              <a:solidFill>
                <a:srgbClr val="000000"/>
              </a:solidFill>
              <a:latin typeface="Merriweather"/>
              <a:ea typeface="Merriweather"/>
              <a:cs typeface="Merriweather"/>
              <a:sym typeface="Merriweather"/>
            </a:endParaRPr>
          </a:p>
        </p:txBody>
      </p:sp>
      <p:pic>
        <p:nvPicPr>
          <p:cNvPr id="384" name="Google Shape;384;p63"/>
          <p:cNvPicPr preferRelativeResize="0"/>
          <p:nvPr/>
        </p:nvPicPr>
        <p:blipFill>
          <a:blip r:embed="rId3">
            <a:alphaModFix/>
          </a:blip>
          <a:stretch>
            <a:fillRect/>
          </a:stretch>
        </p:blipFill>
        <p:spPr>
          <a:xfrm>
            <a:off x="6872901" y="343067"/>
            <a:ext cx="5144367" cy="63477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6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79267" y="3098232"/>
            <a:ext cx="4925199" cy="3505100"/>
          </a:xfrm>
          <a:prstGeom prst="rect">
            <a:avLst/>
          </a:prstGeom>
          <a:noFill/>
          <a:ln>
            <a:noFill/>
          </a:ln>
        </p:spPr>
      </p:pic>
      <p:pic>
        <p:nvPicPr>
          <p:cNvPr id="390" name="Google Shape;390;p64"/>
          <p:cNvPicPr preferRelativeResize="0"/>
          <p:nvPr/>
        </p:nvPicPr>
        <p:blipFill>
          <a:blip r:embed="rId4">
            <a:alphaModFix/>
          </a:blip>
          <a:stretch>
            <a:fillRect/>
          </a:stretch>
        </p:blipFill>
        <p:spPr>
          <a:xfrm>
            <a:off x="5910600" y="3098232"/>
            <a:ext cx="5508015" cy="3505101"/>
          </a:xfrm>
          <a:prstGeom prst="rect">
            <a:avLst/>
          </a:prstGeom>
          <a:noFill/>
          <a:ln>
            <a:noFill/>
          </a:ln>
        </p:spPr>
      </p:pic>
      <p:pic>
        <p:nvPicPr>
          <p:cNvPr id="391" name="Google Shape;391;p6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31600" y="167267"/>
            <a:ext cx="11186996" cy="2716801"/>
          </a:xfrm>
          <a:prstGeom prst="rect">
            <a:avLst/>
          </a:prstGeom>
          <a:noFill/>
          <a:ln>
            <a:noFill/>
          </a:ln>
        </p:spPr>
      </p:pic>
      <p:sp>
        <p:nvSpPr>
          <p:cNvPr id="392" name="Google Shape;392;p64"/>
          <p:cNvSpPr/>
          <p:nvPr/>
        </p:nvSpPr>
        <p:spPr>
          <a:xfrm>
            <a:off x="398867" y="167267"/>
            <a:ext cx="2341500" cy="231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5"/>
          <p:cNvSpPr txBox="1">
            <a:spLocks noGrp="1"/>
          </p:cNvSpPr>
          <p:nvPr>
            <p:ph type="body" idx="1"/>
          </p:nvPr>
        </p:nvSpPr>
        <p:spPr>
          <a:xfrm>
            <a:off x="81067" y="69833"/>
            <a:ext cx="11795100" cy="4555200"/>
          </a:xfrm>
          <a:prstGeom prst="rect">
            <a:avLst/>
          </a:prstGeom>
        </p:spPr>
        <p:txBody>
          <a:bodyPr spcFirstLastPara="1" wrap="square" lIns="121900" tIns="121900" rIns="121900" bIns="121900" anchor="t" anchorCtr="0">
            <a:noAutofit/>
          </a:bodyPr>
          <a:lstStyle/>
          <a:p>
            <a:pPr marL="0" lvl="0" indent="0" algn="ctr" rtl="0">
              <a:spcBef>
                <a:spcPts val="1900"/>
              </a:spcBef>
              <a:spcAft>
                <a:spcPts val="0"/>
              </a:spcAft>
              <a:buClr>
                <a:schemeClr val="dk1"/>
              </a:buClr>
              <a:buSzPts val="1500"/>
              <a:buFont typeface="Arial"/>
              <a:buNone/>
            </a:pPr>
            <a:r>
              <a:rPr lang="en-US" sz="2900" b="1" u="sng">
                <a:solidFill>
                  <a:schemeClr val="dk1"/>
                </a:solidFill>
                <a:highlight>
                  <a:srgbClr val="FFFFFF"/>
                </a:highlight>
                <a:latin typeface="Times New Roman"/>
                <a:ea typeface="Times New Roman"/>
                <a:cs typeface="Times New Roman"/>
                <a:sym typeface="Times New Roman"/>
              </a:rPr>
              <a:t>Real-world Scenario</a:t>
            </a:r>
            <a:endParaRPr sz="2900" b="1" u="sng">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2100"/>
              </a:spcAft>
              <a:buNone/>
            </a:pPr>
            <a:r>
              <a:rPr lang="en-US" sz="2900">
                <a:solidFill>
                  <a:schemeClr val="dk1"/>
                </a:solidFill>
                <a:latin typeface="Times New Roman"/>
                <a:ea typeface="Times New Roman"/>
                <a:cs typeface="Times New Roman"/>
                <a:sym typeface="Times New Roman"/>
              </a:rPr>
              <a:t>1. Agricultural farming has expanded due to an increase in human population. </a:t>
            </a:r>
            <a:r>
              <a:rPr lang="en-US" sz="2900" b="1" u="sng">
                <a:solidFill>
                  <a:schemeClr val="dk1"/>
                </a:solidFill>
                <a:latin typeface="Times New Roman"/>
                <a:ea typeface="Times New Roman"/>
                <a:cs typeface="Times New Roman"/>
                <a:sym typeface="Times New Roman"/>
              </a:rPr>
              <a:t>Predict </a:t>
            </a:r>
            <a:r>
              <a:rPr lang="en-US" sz="2900">
                <a:solidFill>
                  <a:schemeClr val="dk1"/>
                </a:solidFill>
                <a:latin typeface="Times New Roman"/>
                <a:ea typeface="Times New Roman"/>
                <a:cs typeface="Times New Roman"/>
                <a:sym typeface="Times New Roman"/>
              </a:rPr>
              <a:t>which species of lemur would be able to survive and explain why you believe this species will be most successful when compared to the other species of lemur.    </a:t>
            </a:r>
            <a:r>
              <a:rPr lang="en-US" sz="1600">
                <a:solidFill>
                  <a:schemeClr val="dk1"/>
                </a:solidFill>
                <a:latin typeface="Times New Roman"/>
                <a:ea typeface="Times New Roman"/>
                <a:cs typeface="Times New Roman"/>
                <a:sym typeface="Times New Roman"/>
              </a:rPr>
              <a:t> </a:t>
            </a:r>
            <a:endParaRPr/>
          </a:p>
        </p:txBody>
      </p:sp>
      <p:pic>
        <p:nvPicPr>
          <p:cNvPr id="398" name="Google Shape;398;p6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58267" y="3280534"/>
            <a:ext cx="2961430" cy="2427566"/>
          </a:xfrm>
          <a:prstGeom prst="rect">
            <a:avLst/>
          </a:prstGeom>
          <a:noFill/>
          <a:ln>
            <a:noFill/>
          </a:ln>
        </p:spPr>
      </p:pic>
      <p:pic>
        <p:nvPicPr>
          <p:cNvPr id="399" name="Google Shape;399;p6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197900" y="2937067"/>
            <a:ext cx="2845633" cy="3621766"/>
          </a:xfrm>
          <a:prstGeom prst="rect">
            <a:avLst/>
          </a:prstGeom>
          <a:noFill/>
          <a:ln>
            <a:noFill/>
          </a:ln>
        </p:spPr>
      </p:pic>
      <p:pic>
        <p:nvPicPr>
          <p:cNvPr id="400" name="Google Shape;400;p6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186833" y="2937067"/>
            <a:ext cx="2845633" cy="3621767"/>
          </a:xfrm>
          <a:prstGeom prst="rect">
            <a:avLst/>
          </a:prstGeom>
          <a:noFill/>
          <a:ln>
            <a:noFill/>
          </a:ln>
        </p:spPr>
      </p:pic>
      <p:pic>
        <p:nvPicPr>
          <p:cNvPr id="401" name="Google Shape;401;p6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234933" y="3229133"/>
            <a:ext cx="2898767" cy="24789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6"/>
          <p:cNvSpPr txBox="1">
            <a:spLocks noGrp="1"/>
          </p:cNvSpPr>
          <p:nvPr>
            <p:ph type="ctrTitle"/>
          </p:nvPr>
        </p:nvSpPr>
        <p:spPr>
          <a:xfrm>
            <a:off x="1524000" y="1122362"/>
            <a:ext cx="9008125" cy="301997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7200"/>
              <a:buFont typeface="Calibri"/>
              <a:buNone/>
            </a:pPr>
            <a:r>
              <a:rPr lang="en-US" sz="7200" b="1"/>
              <a:t>Individual Stakeholder Cards</a:t>
            </a:r>
            <a:endParaRPr sz="72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7"/>
          <p:cNvSpPr txBox="1">
            <a:spLocks noGrp="1"/>
          </p:cNvSpPr>
          <p:nvPr>
            <p:ph type="title"/>
          </p:nvPr>
        </p:nvSpPr>
        <p:spPr>
          <a:xfrm>
            <a:off x="3829720" y="313074"/>
            <a:ext cx="8111268" cy="9679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Book Antiqua"/>
              <a:buNone/>
            </a:pPr>
            <a:r>
              <a:rPr lang="en-US" sz="3959">
                <a:latin typeface="Book Antiqua"/>
                <a:ea typeface="Book Antiqua"/>
                <a:cs typeface="Book Antiqua"/>
                <a:sym typeface="Book Antiqua"/>
              </a:rPr>
              <a:t>Jean Coco Randrianatoavina</a:t>
            </a:r>
            <a:br>
              <a:rPr lang="en-US" sz="3959">
                <a:latin typeface="Book Antiqua"/>
                <a:ea typeface="Book Antiqua"/>
                <a:cs typeface="Book Antiqua"/>
                <a:sym typeface="Book Antiqua"/>
              </a:rPr>
            </a:br>
            <a:r>
              <a:rPr lang="en-US" sz="1979">
                <a:latin typeface="Book Antiqua"/>
                <a:ea typeface="Book Antiqua"/>
                <a:cs typeface="Book Antiqua"/>
                <a:sym typeface="Book Antiqua"/>
              </a:rPr>
              <a:t>Ethnic Group: Bara</a:t>
            </a:r>
            <a:endParaRPr sz="1979">
              <a:latin typeface="Book Antiqua"/>
              <a:ea typeface="Book Antiqua"/>
              <a:cs typeface="Book Antiqua"/>
              <a:sym typeface="Book Antiqua"/>
            </a:endParaRPr>
          </a:p>
        </p:txBody>
      </p:sp>
      <p:sp>
        <p:nvSpPr>
          <p:cNvPr id="413" name="Google Shape;413;p67"/>
          <p:cNvSpPr txBox="1">
            <a:spLocks noGrp="1"/>
          </p:cNvSpPr>
          <p:nvPr>
            <p:ph type="body" idx="1"/>
          </p:nvPr>
        </p:nvSpPr>
        <p:spPr>
          <a:xfrm>
            <a:off x="4480600" y="1441525"/>
            <a:ext cx="7616100" cy="49593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850"/>
              <a:buNone/>
            </a:pPr>
            <a:r>
              <a:rPr lang="en-US" sz="1850" b="1">
                <a:latin typeface="Times New Roman"/>
                <a:ea typeface="Times New Roman"/>
                <a:cs typeface="Times New Roman"/>
                <a:sym typeface="Times New Roman"/>
              </a:rPr>
              <a:t>Location</a:t>
            </a:r>
            <a:r>
              <a:rPr lang="en-US" sz="1850">
                <a:latin typeface="Times New Roman"/>
                <a:ea typeface="Times New Roman"/>
                <a:cs typeface="Times New Roman"/>
                <a:sym typeface="Times New Roman"/>
              </a:rPr>
              <a:t>: South-central Madagascar</a:t>
            </a:r>
            <a:endParaRPr/>
          </a:p>
          <a:p>
            <a:pPr marL="0" lvl="0" indent="0" algn="l" rtl="0">
              <a:lnSpc>
                <a:spcPct val="70000"/>
              </a:lnSpc>
              <a:spcBef>
                <a:spcPts val="1000"/>
              </a:spcBef>
              <a:spcAft>
                <a:spcPts val="0"/>
              </a:spcAft>
              <a:buClr>
                <a:schemeClr val="dk1"/>
              </a:buClr>
              <a:buSzPts val="1850"/>
              <a:buNone/>
            </a:pPr>
            <a:r>
              <a:rPr lang="en-US" sz="1850" b="1">
                <a:latin typeface="Times New Roman"/>
                <a:ea typeface="Times New Roman"/>
                <a:cs typeface="Times New Roman"/>
                <a:sym typeface="Times New Roman"/>
              </a:rPr>
              <a:t>Population</a:t>
            </a:r>
            <a:r>
              <a:rPr lang="en-US" sz="1850">
                <a:latin typeface="Times New Roman"/>
                <a:ea typeface="Times New Roman"/>
                <a:cs typeface="Times New Roman"/>
                <a:sym typeface="Times New Roman"/>
              </a:rPr>
              <a:t>: 876,000</a:t>
            </a:r>
            <a:endParaRPr/>
          </a:p>
          <a:p>
            <a:pPr marL="0" lvl="0" indent="0" algn="l" rtl="0">
              <a:lnSpc>
                <a:spcPct val="70000"/>
              </a:lnSpc>
              <a:spcBef>
                <a:spcPts val="1000"/>
              </a:spcBef>
              <a:spcAft>
                <a:spcPts val="0"/>
              </a:spcAft>
              <a:buClr>
                <a:schemeClr val="dk1"/>
              </a:buClr>
              <a:buSzPts val="1850"/>
              <a:buNone/>
            </a:pPr>
            <a:r>
              <a:rPr lang="en-US" sz="1850" b="1">
                <a:latin typeface="Times New Roman"/>
                <a:ea typeface="Times New Roman"/>
                <a:cs typeface="Times New Roman"/>
                <a:sym typeface="Times New Roman"/>
              </a:rPr>
              <a:t>Job</a:t>
            </a:r>
            <a:r>
              <a:rPr lang="en-US" sz="1850">
                <a:latin typeface="Times New Roman"/>
                <a:ea typeface="Times New Roman"/>
                <a:cs typeface="Times New Roman"/>
                <a:sym typeface="Times New Roman"/>
              </a:rPr>
              <a:t>: Tourism</a:t>
            </a:r>
            <a:endParaRPr/>
          </a:p>
          <a:p>
            <a:pPr marL="0" lvl="0" indent="0" algn="l" rtl="0">
              <a:lnSpc>
                <a:spcPct val="70000"/>
              </a:lnSpc>
              <a:spcBef>
                <a:spcPts val="1000"/>
              </a:spcBef>
              <a:spcAft>
                <a:spcPts val="0"/>
              </a:spcAft>
              <a:buClr>
                <a:schemeClr val="dk1"/>
              </a:buClr>
              <a:buSzPts val="1850"/>
              <a:buNone/>
            </a:pPr>
            <a:r>
              <a:rPr lang="en-US" sz="1850" b="1" u="sng">
                <a:latin typeface="Times New Roman"/>
                <a:ea typeface="Times New Roman"/>
                <a:cs typeface="Times New Roman"/>
                <a:sym typeface="Times New Roman"/>
              </a:rPr>
              <a:t>Explanation of Job Title</a:t>
            </a:r>
            <a:r>
              <a:rPr lang="en-US" sz="1850">
                <a:latin typeface="Times New Roman"/>
                <a:ea typeface="Times New Roman"/>
                <a:cs typeface="Times New Roman"/>
                <a:sym typeface="Times New Roman"/>
              </a:rPr>
              <a:t>: Jean Coco works for Gadventures as a lead guide. Working with Gadventures allows Coco to meet other people from a variety of cultures  around the world.  Coco guides his visitors throughout the country of Madagascar and shares his knowledge on local life as a Malagasy in Madagascar. </a:t>
            </a:r>
            <a:endParaRPr/>
          </a:p>
          <a:p>
            <a:pPr marL="0" lvl="0" indent="0" algn="l" rtl="0">
              <a:lnSpc>
                <a:spcPct val="70000"/>
              </a:lnSpc>
              <a:spcBef>
                <a:spcPts val="1000"/>
              </a:spcBef>
              <a:spcAft>
                <a:spcPts val="0"/>
              </a:spcAft>
              <a:buClr>
                <a:schemeClr val="dk1"/>
              </a:buClr>
              <a:buSzPts val="1850"/>
              <a:buNone/>
            </a:pPr>
            <a:r>
              <a:rPr lang="en-US" sz="1850">
                <a:latin typeface="Times New Roman"/>
                <a:ea typeface="Times New Roman"/>
                <a:cs typeface="Times New Roman"/>
                <a:sym typeface="Times New Roman"/>
              </a:rPr>
              <a:t>“The tours are linked with a sustainable travel experience so when you travel with me, you support projects that help protect the planet for generations to come.” - Coco </a:t>
            </a:r>
            <a:endParaRPr/>
          </a:p>
          <a:p>
            <a:pPr marL="0" lvl="0" indent="0" algn="l" rtl="0">
              <a:lnSpc>
                <a:spcPct val="70000"/>
              </a:lnSpc>
              <a:spcBef>
                <a:spcPts val="0"/>
              </a:spcBef>
              <a:spcAft>
                <a:spcPts val="0"/>
              </a:spcAft>
              <a:buClr>
                <a:schemeClr val="dk1"/>
              </a:buClr>
              <a:buSzPts val="1850"/>
              <a:buNone/>
            </a:pPr>
            <a:endParaRPr sz="1850">
              <a:latin typeface="Times New Roman"/>
              <a:ea typeface="Times New Roman"/>
              <a:cs typeface="Times New Roman"/>
              <a:sym typeface="Times New Roman"/>
            </a:endParaRPr>
          </a:p>
          <a:p>
            <a:pPr marL="0" lvl="0" indent="0" algn="l" rtl="0">
              <a:lnSpc>
                <a:spcPct val="70000"/>
              </a:lnSpc>
              <a:spcBef>
                <a:spcPts val="0"/>
              </a:spcBef>
              <a:spcAft>
                <a:spcPts val="0"/>
              </a:spcAft>
              <a:buClr>
                <a:schemeClr val="dk1"/>
              </a:buClr>
              <a:buSzPts val="1850"/>
              <a:buNone/>
            </a:pPr>
            <a:r>
              <a:rPr lang="en-US" sz="1850" b="1" u="sng">
                <a:latin typeface="Times New Roman"/>
                <a:ea typeface="Times New Roman"/>
                <a:cs typeface="Times New Roman"/>
                <a:sym typeface="Times New Roman"/>
              </a:rPr>
              <a:t>Places visited with Jean Coco include</a:t>
            </a:r>
            <a:r>
              <a:rPr lang="en-US" sz="1850">
                <a:latin typeface="Times New Roman"/>
                <a:ea typeface="Times New Roman"/>
                <a:cs typeface="Times New Roman"/>
                <a:sym typeface="Times New Roman"/>
              </a:rPr>
              <a:t>: </a:t>
            </a:r>
            <a:endParaRPr/>
          </a:p>
          <a:p>
            <a:pPr marL="457200" lvl="0" indent="-457200" algn="l" rtl="0">
              <a:lnSpc>
                <a:spcPct val="70000"/>
              </a:lnSpc>
              <a:spcBef>
                <a:spcPts val="0"/>
              </a:spcBef>
              <a:spcAft>
                <a:spcPts val="0"/>
              </a:spcAft>
              <a:buClr>
                <a:schemeClr val="dk1"/>
              </a:buClr>
              <a:buSzPts val="1850"/>
              <a:buAutoNum type="arabicPeriod"/>
            </a:pPr>
            <a:r>
              <a:rPr lang="en-US" sz="1850">
                <a:latin typeface="Times New Roman"/>
                <a:ea typeface="Times New Roman"/>
                <a:cs typeface="Times New Roman"/>
                <a:sym typeface="Times New Roman"/>
              </a:rPr>
              <a:t>Scientific Research center </a:t>
            </a:r>
            <a:endParaRPr/>
          </a:p>
          <a:p>
            <a:pPr marL="457200" lvl="0" indent="-457200" algn="l" rtl="0">
              <a:lnSpc>
                <a:spcPct val="70000"/>
              </a:lnSpc>
              <a:spcBef>
                <a:spcPts val="0"/>
              </a:spcBef>
              <a:spcAft>
                <a:spcPts val="0"/>
              </a:spcAft>
              <a:buClr>
                <a:schemeClr val="dk1"/>
              </a:buClr>
              <a:buSzPts val="1850"/>
              <a:buAutoNum type="arabicPeriod"/>
            </a:pPr>
            <a:r>
              <a:rPr lang="en-US" sz="1850">
                <a:latin typeface="Times New Roman"/>
                <a:ea typeface="Times New Roman"/>
                <a:cs typeface="Times New Roman"/>
                <a:sym typeface="Times New Roman"/>
              </a:rPr>
              <a:t>Lemur spotting in collaboration with other guides. </a:t>
            </a:r>
            <a:endParaRPr/>
          </a:p>
          <a:p>
            <a:pPr marL="457200" lvl="0" indent="-457200" algn="l" rtl="0">
              <a:lnSpc>
                <a:spcPct val="70000"/>
              </a:lnSpc>
              <a:spcBef>
                <a:spcPts val="0"/>
              </a:spcBef>
              <a:spcAft>
                <a:spcPts val="0"/>
              </a:spcAft>
              <a:buClr>
                <a:schemeClr val="dk1"/>
              </a:buClr>
              <a:buSzPts val="1850"/>
              <a:buAutoNum type="arabicPeriod"/>
            </a:pPr>
            <a:r>
              <a:rPr lang="en-US" sz="1850">
                <a:latin typeface="Times New Roman"/>
                <a:ea typeface="Times New Roman"/>
                <a:cs typeface="Times New Roman"/>
                <a:sym typeface="Times New Roman"/>
              </a:rPr>
              <a:t>Homestay with the local ethnic group – Learn about how to construct rice fields and grow food for locals </a:t>
            </a:r>
            <a:endParaRPr/>
          </a:p>
          <a:p>
            <a:pPr marL="457200" lvl="0" indent="-457200" algn="l" rtl="0">
              <a:lnSpc>
                <a:spcPct val="70000"/>
              </a:lnSpc>
              <a:spcBef>
                <a:spcPts val="0"/>
              </a:spcBef>
              <a:spcAft>
                <a:spcPts val="0"/>
              </a:spcAft>
              <a:buClr>
                <a:schemeClr val="dk1"/>
              </a:buClr>
              <a:buSzPts val="1850"/>
              <a:buAutoNum type="arabicPeriod"/>
            </a:pPr>
            <a:r>
              <a:rPr lang="en-US" sz="1850">
                <a:latin typeface="Times New Roman"/>
                <a:ea typeface="Times New Roman"/>
                <a:cs typeface="Times New Roman"/>
                <a:sym typeface="Times New Roman"/>
              </a:rPr>
              <a:t>Visit to the local markets</a:t>
            </a:r>
            <a:endParaRPr/>
          </a:p>
          <a:p>
            <a:pPr marL="457200" lvl="0" indent="-457200" algn="l" rtl="0">
              <a:lnSpc>
                <a:spcPct val="70000"/>
              </a:lnSpc>
              <a:spcBef>
                <a:spcPts val="0"/>
              </a:spcBef>
              <a:spcAft>
                <a:spcPts val="0"/>
              </a:spcAft>
              <a:buClr>
                <a:schemeClr val="dk1"/>
              </a:buClr>
              <a:buSzPts val="1850"/>
              <a:buAutoNum type="arabicPeriod"/>
            </a:pPr>
            <a:r>
              <a:rPr lang="en-US" sz="1850">
                <a:latin typeface="Times New Roman"/>
                <a:ea typeface="Times New Roman"/>
                <a:cs typeface="Times New Roman"/>
                <a:sym typeface="Times New Roman"/>
              </a:rPr>
              <a:t>Hiking in four National Parks to spot endemic species and learn about medical plants. </a:t>
            </a:r>
            <a:endParaRPr/>
          </a:p>
        </p:txBody>
      </p:sp>
      <p:sp>
        <p:nvSpPr>
          <p:cNvPr id="414" name="Google Shape;414;p67"/>
          <p:cNvSpPr/>
          <p:nvPr/>
        </p:nvSpPr>
        <p:spPr>
          <a:xfrm>
            <a:off x="828339" y="2883049"/>
            <a:ext cx="1463040" cy="50561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5" name="Google Shape;415;p6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33785" y="3388659"/>
            <a:ext cx="3900215" cy="2991533"/>
          </a:xfrm>
          <a:prstGeom prst="rect">
            <a:avLst/>
          </a:prstGeom>
          <a:noFill/>
          <a:ln>
            <a:noFill/>
          </a:ln>
        </p:spPr>
      </p:pic>
      <p:pic>
        <p:nvPicPr>
          <p:cNvPr id="416" name="Google Shape;416;p6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3785" y="511967"/>
            <a:ext cx="3922006" cy="25493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0"/>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Lesson #1</a:t>
            </a:r>
            <a:endParaRPr/>
          </a:p>
        </p:txBody>
      </p:sp>
      <p:sp>
        <p:nvSpPr>
          <p:cNvPr id="267" name="Google Shape;267;p50"/>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8"/>
          <p:cNvSpPr txBox="1">
            <a:spLocks noGrp="1"/>
          </p:cNvSpPr>
          <p:nvPr>
            <p:ph type="title"/>
          </p:nvPr>
        </p:nvSpPr>
        <p:spPr>
          <a:xfrm>
            <a:off x="4787152" y="163875"/>
            <a:ext cx="7197000" cy="151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3600"/>
              <a:buFont typeface="Book Antiqua"/>
              <a:buNone/>
            </a:pPr>
            <a:r>
              <a:rPr lang="en-US" sz="3600">
                <a:solidFill>
                  <a:srgbClr val="000000"/>
                </a:solidFill>
                <a:latin typeface="Book Antiqua"/>
                <a:ea typeface="Book Antiqua"/>
                <a:cs typeface="Book Antiqua"/>
                <a:sym typeface="Book Antiqua"/>
              </a:rPr>
              <a:t>Dr. Nat Quansah</a:t>
            </a:r>
            <a:br>
              <a:rPr lang="en-US" sz="3600">
                <a:solidFill>
                  <a:srgbClr val="000000"/>
                </a:solidFill>
                <a:latin typeface="Book Antiqua"/>
                <a:ea typeface="Book Antiqua"/>
                <a:cs typeface="Book Antiqua"/>
                <a:sym typeface="Book Antiqua"/>
              </a:rPr>
            </a:br>
            <a:r>
              <a:rPr lang="en-US" sz="1800">
                <a:latin typeface="Cambria"/>
                <a:ea typeface="Cambria"/>
                <a:cs typeface="Cambria"/>
                <a:sym typeface="Cambria"/>
              </a:rPr>
              <a:t>2000 Goldman Prize Recipient Islands and Island Nations</a:t>
            </a:r>
            <a:br>
              <a:rPr lang="en-US" sz="3600">
                <a:solidFill>
                  <a:srgbClr val="000000"/>
                </a:solidFill>
                <a:latin typeface="Book Antiqua"/>
                <a:ea typeface="Book Antiqua"/>
                <a:cs typeface="Book Antiqua"/>
                <a:sym typeface="Book Antiqua"/>
              </a:rPr>
            </a:br>
            <a:r>
              <a:rPr lang="en-US" sz="1800" b="1">
                <a:solidFill>
                  <a:srgbClr val="000000"/>
                </a:solidFill>
                <a:latin typeface="Book Antiqua"/>
                <a:ea typeface="Book Antiqua"/>
                <a:cs typeface="Book Antiqua"/>
                <a:sym typeface="Book Antiqua"/>
              </a:rPr>
              <a:t>Ethnic Group</a:t>
            </a:r>
            <a:r>
              <a:rPr lang="en-US" sz="1800">
                <a:solidFill>
                  <a:srgbClr val="000000"/>
                </a:solidFill>
                <a:latin typeface="Book Antiqua"/>
                <a:ea typeface="Book Antiqua"/>
                <a:cs typeface="Book Antiqua"/>
                <a:sym typeface="Book Antiqua"/>
              </a:rPr>
              <a:t>: Merina ("People of the highlands") </a:t>
            </a:r>
            <a:endParaRPr sz="3959"/>
          </a:p>
        </p:txBody>
      </p:sp>
      <p:sp>
        <p:nvSpPr>
          <p:cNvPr id="423" name="Google Shape;423;p68"/>
          <p:cNvSpPr txBox="1">
            <a:spLocks noGrp="1"/>
          </p:cNvSpPr>
          <p:nvPr>
            <p:ph type="body" idx="1"/>
          </p:nvPr>
        </p:nvSpPr>
        <p:spPr>
          <a:xfrm>
            <a:off x="4518336" y="1726833"/>
            <a:ext cx="7465800" cy="4453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900"/>
              <a:buNone/>
            </a:pPr>
            <a:r>
              <a:rPr lang="en-US" sz="1900" b="1">
                <a:latin typeface="Times New Roman"/>
                <a:ea typeface="Times New Roman"/>
                <a:cs typeface="Times New Roman"/>
                <a:sym typeface="Times New Roman"/>
              </a:rPr>
              <a:t>Location</a:t>
            </a:r>
            <a:r>
              <a:rPr lang="en-US" sz="1900">
                <a:latin typeface="Times New Roman"/>
                <a:ea typeface="Times New Roman"/>
                <a:cs typeface="Times New Roman"/>
                <a:sym typeface="Times New Roman"/>
              </a:rPr>
              <a:t>: City of Antananarivo / Central highlands of Madagascar.</a:t>
            </a:r>
            <a:endParaRPr/>
          </a:p>
          <a:p>
            <a:pPr marL="0" lvl="0" indent="0" algn="l" rtl="0">
              <a:lnSpc>
                <a:spcPct val="80000"/>
              </a:lnSpc>
              <a:spcBef>
                <a:spcPts val="1000"/>
              </a:spcBef>
              <a:spcAft>
                <a:spcPts val="0"/>
              </a:spcAft>
              <a:buClr>
                <a:schemeClr val="dk1"/>
              </a:buClr>
              <a:buSzPts val="1900"/>
              <a:buNone/>
            </a:pPr>
            <a:r>
              <a:rPr lang="en-US" sz="1900" b="1">
                <a:latin typeface="Times New Roman"/>
                <a:ea typeface="Times New Roman"/>
                <a:cs typeface="Times New Roman"/>
                <a:sym typeface="Times New Roman"/>
              </a:rPr>
              <a:t>Population:  </a:t>
            </a:r>
            <a:r>
              <a:rPr lang="en-US" sz="1900">
                <a:latin typeface="Times New Roman"/>
                <a:ea typeface="Times New Roman"/>
                <a:cs typeface="Times New Roman"/>
                <a:sym typeface="Times New Roman"/>
              </a:rPr>
              <a:t>1,300,000 </a:t>
            </a:r>
            <a:endParaRPr/>
          </a:p>
          <a:p>
            <a:pPr marL="0" lvl="0" indent="0" algn="l" rtl="0">
              <a:lnSpc>
                <a:spcPct val="80000"/>
              </a:lnSpc>
              <a:spcBef>
                <a:spcPts val="1000"/>
              </a:spcBef>
              <a:spcAft>
                <a:spcPts val="0"/>
              </a:spcAft>
              <a:buClr>
                <a:schemeClr val="dk1"/>
              </a:buClr>
              <a:buSzPts val="1900"/>
              <a:buNone/>
            </a:pPr>
            <a:r>
              <a:rPr lang="en-US" sz="1900" b="1">
                <a:latin typeface="Times New Roman"/>
                <a:ea typeface="Times New Roman"/>
                <a:cs typeface="Times New Roman"/>
                <a:sym typeface="Times New Roman"/>
              </a:rPr>
              <a:t>Job: </a:t>
            </a:r>
            <a:r>
              <a:rPr lang="en-US" sz="1900">
                <a:latin typeface="Times New Roman"/>
                <a:ea typeface="Times New Roman"/>
                <a:cs typeface="Times New Roman"/>
                <a:sym typeface="Times New Roman"/>
              </a:rPr>
              <a:t>Ethnobotanist</a:t>
            </a:r>
            <a:endParaRPr/>
          </a:p>
          <a:p>
            <a:pPr marL="0" lvl="0" indent="0" algn="l" rtl="0">
              <a:lnSpc>
                <a:spcPct val="80000"/>
              </a:lnSpc>
              <a:spcBef>
                <a:spcPts val="1000"/>
              </a:spcBef>
              <a:spcAft>
                <a:spcPts val="0"/>
              </a:spcAft>
              <a:buClr>
                <a:schemeClr val="dk1"/>
              </a:buClr>
              <a:buSzPts val="1900"/>
              <a:buNone/>
            </a:pPr>
            <a:r>
              <a:rPr lang="en-US" sz="1900" b="1">
                <a:latin typeface="Times New Roman"/>
                <a:ea typeface="Times New Roman"/>
                <a:cs typeface="Times New Roman"/>
                <a:sym typeface="Times New Roman"/>
              </a:rPr>
              <a:t>Explanation of Job Title: </a:t>
            </a:r>
            <a:r>
              <a:rPr lang="en-US" sz="1900">
                <a:latin typeface="Times New Roman"/>
                <a:ea typeface="Times New Roman"/>
                <a:cs typeface="Times New Roman"/>
                <a:sym typeface="Times New Roman"/>
              </a:rPr>
              <a:t>Concerned about deforestation and the loss of many cultural traditions, Nat Quansah, opened a clinic in the northwestern village of Ambodisakoana in 1994. There he developed the Integrated Health Care and Conservation Program in which the cultural tradition of using natural substances for medicinal purposes is being reintroduced. With the assistance of a local traditional healer, he taught the community to treat coughs, diarrhea, fever and wounds using local plants. </a:t>
            </a:r>
            <a:endParaRPr/>
          </a:p>
          <a:p>
            <a:pPr marL="0" lvl="0" indent="0" algn="l" rtl="0">
              <a:lnSpc>
                <a:spcPct val="80000"/>
              </a:lnSpc>
              <a:spcBef>
                <a:spcPts val="1000"/>
              </a:spcBef>
              <a:spcAft>
                <a:spcPts val="0"/>
              </a:spcAft>
              <a:buClr>
                <a:schemeClr val="dk1"/>
              </a:buClr>
              <a:buSzPts val="1900"/>
              <a:buNone/>
            </a:pPr>
            <a:r>
              <a:rPr lang="en-US" sz="1900" b="1">
                <a:latin typeface="Times New Roman"/>
                <a:ea typeface="Times New Roman"/>
                <a:cs typeface="Times New Roman"/>
                <a:sym typeface="Times New Roman"/>
              </a:rPr>
              <a:t>Background information on research</a:t>
            </a:r>
            <a:r>
              <a:rPr lang="en-US" sz="1900">
                <a:latin typeface="Times New Roman"/>
                <a:ea typeface="Times New Roman"/>
                <a:cs typeface="Times New Roman"/>
                <a:sym typeface="Times New Roman"/>
              </a:rPr>
              <a:t>: Madagascar is the fourth largest and one of the most isolated of the world’s great islands. This isolation gave rise to a tremendous array of unique plants and animals. More than 80 percent of Madagascar’s species are endemic and represent about five percent of the world’s total plant and animal species. </a:t>
            </a:r>
            <a:endParaRPr sz="1900" b="1">
              <a:latin typeface="Times New Roman"/>
              <a:ea typeface="Times New Roman"/>
              <a:cs typeface="Times New Roman"/>
              <a:sym typeface="Times New Roman"/>
            </a:endParaRPr>
          </a:p>
        </p:txBody>
      </p:sp>
      <p:pic>
        <p:nvPicPr>
          <p:cNvPr id="424" name="Google Shape;424;p6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26315" y="387275"/>
            <a:ext cx="4008056" cy="29906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9"/>
          <p:cNvSpPr txBox="1">
            <a:spLocks noGrp="1"/>
          </p:cNvSpPr>
          <p:nvPr>
            <p:ph type="title"/>
          </p:nvPr>
        </p:nvSpPr>
        <p:spPr>
          <a:xfrm>
            <a:off x="5166910" y="365125"/>
            <a:ext cx="618688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Miora Rakotomalala </a:t>
            </a:r>
            <a:br>
              <a:rPr lang="en-US"/>
            </a:br>
            <a:r>
              <a:rPr lang="en-US" sz="1800"/>
              <a:t>Ethnic Group: Betsileo </a:t>
            </a:r>
            <a:endParaRPr sz="1800"/>
          </a:p>
        </p:txBody>
      </p:sp>
      <p:sp>
        <p:nvSpPr>
          <p:cNvPr id="431" name="Google Shape;431;p69"/>
          <p:cNvSpPr txBox="1">
            <a:spLocks noGrp="1"/>
          </p:cNvSpPr>
          <p:nvPr>
            <p:ph type="body" idx="1"/>
          </p:nvPr>
        </p:nvSpPr>
        <p:spPr>
          <a:xfrm>
            <a:off x="3999123" y="1905918"/>
            <a:ext cx="7888077" cy="417539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900"/>
              <a:buNone/>
            </a:pPr>
            <a:r>
              <a:rPr lang="en-US" sz="1900" b="1">
                <a:latin typeface="Cambria"/>
                <a:ea typeface="Cambria"/>
                <a:cs typeface="Cambria"/>
                <a:sym typeface="Cambria"/>
              </a:rPr>
              <a:t>Location</a:t>
            </a:r>
            <a:r>
              <a:rPr lang="en-US" sz="1900">
                <a:latin typeface="Cambria"/>
                <a:ea typeface="Cambria"/>
                <a:cs typeface="Cambria"/>
                <a:sym typeface="Cambria"/>
              </a:rPr>
              <a:t>: Southern portion of the central highlands</a:t>
            </a:r>
            <a:endParaRPr/>
          </a:p>
          <a:p>
            <a:pPr marL="0" lvl="0" indent="0" algn="l" rtl="0">
              <a:lnSpc>
                <a:spcPct val="80000"/>
              </a:lnSpc>
              <a:spcBef>
                <a:spcPts val="1000"/>
              </a:spcBef>
              <a:spcAft>
                <a:spcPts val="0"/>
              </a:spcAft>
              <a:buClr>
                <a:schemeClr val="dk1"/>
              </a:buClr>
              <a:buSzPts val="1900"/>
              <a:buNone/>
            </a:pPr>
            <a:r>
              <a:rPr lang="en-US" sz="1900" b="1">
                <a:latin typeface="Cambria"/>
                <a:ea typeface="Cambria"/>
                <a:cs typeface="Cambria"/>
                <a:sym typeface="Cambria"/>
              </a:rPr>
              <a:t>Population</a:t>
            </a:r>
            <a:r>
              <a:rPr lang="en-US" sz="1900">
                <a:latin typeface="Cambria"/>
                <a:ea typeface="Cambria"/>
                <a:cs typeface="Cambria"/>
                <a:sym typeface="Cambria"/>
              </a:rPr>
              <a:t>: 1.5 million</a:t>
            </a:r>
            <a:endParaRPr/>
          </a:p>
          <a:p>
            <a:pPr marL="0" lvl="0" indent="0" algn="l" rtl="0">
              <a:lnSpc>
                <a:spcPct val="80000"/>
              </a:lnSpc>
              <a:spcBef>
                <a:spcPts val="1000"/>
              </a:spcBef>
              <a:spcAft>
                <a:spcPts val="0"/>
              </a:spcAft>
              <a:buClr>
                <a:schemeClr val="dk1"/>
              </a:buClr>
              <a:buSzPts val="1900"/>
              <a:buNone/>
            </a:pPr>
            <a:r>
              <a:rPr lang="en-US" sz="1900" b="1">
                <a:latin typeface="Cambria"/>
                <a:ea typeface="Cambria"/>
                <a:cs typeface="Cambria"/>
                <a:sym typeface="Cambria"/>
              </a:rPr>
              <a:t>Job</a:t>
            </a:r>
            <a:r>
              <a:rPr lang="en-US" sz="1900">
                <a:latin typeface="Cambria"/>
                <a:ea typeface="Cambria"/>
                <a:cs typeface="Cambria"/>
                <a:sym typeface="Cambria"/>
              </a:rPr>
              <a:t>: Farmer</a:t>
            </a:r>
            <a:endParaRPr/>
          </a:p>
          <a:p>
            <a:pPr marL="0" lvl="0" indent="0" algn="l" rtl="0">
              <a:lnSpc>
                <a:spcPct val="80000"/>
              </a:lnSpc>
              <a:spcBef>
                <a:spcPts val="1000"/>
              </a:spcBef>
              <a:spcAft>
                <a:spcPts val="0"/>
              </a:spcAft>
              <a:buClr>
                <a:schemeClr val="dk1"/>
              </a:buClr>
              <a:buSzPts val="1900"/>
              <a:buNone/>
            </a:pPr>
            <a:r>
              <a:rPr lang="en-US" sz="1900" b="1">
                <a:latin typeface="Cambria"/>
                <a:ea typeface="Cambria"/>
                <a:cs typeface="Cambria"/>
                <a:sym typeface="Cambria"/>
              </a:rPr>
              <a:t>Explanation of Farming Practices</a:t>
            </a:r>
            <a:r>
              <a:rPr lang="en-US" sz="1900">
                <a:latin typeface="Cambria"/>
                <a:ea typeface="Cambria"/>
                <a:cs typeface="Cambria"/>
                <a:sym typeface="Cambria"/>
              </a:rPr>
              <a:t>:  In order to feed their families farming is one of the most popular careers. The Betsileo ethnic group construct rice paddies on narrow terraces ascending the sides of steep valleys. The irrigation systems use all available water, which flows through narrow canals for long distances. The rice is picked and taken to the markets to be sold to the other villagers. </a:t>
            </a:r>
            <a:endParaRPr/>
          </a:p>
          <a:p>
            <a:pPr marL="0" lvl="0" indent="0" algn="l" rtl="0">
              <a:lnSpc>
                <a:spcPct val="80000"/>
              </a:lnSpc>
              <a:spcBef>
                <a:spcPts val="1000"/>
              </a:spcBef>
              <a:spcAft>
                <a:spcPts val="0"/>
              </a:spcAft>
              <a:buClr>
                <a:schemeClr val="dk1"/>
              </a:buClr>
              <a:buSzPts val="1900"/>
              <a:buNone/>
            </a:pPr>
            <a:r>
              <a:rPr lang="en-US" sz="1900" b="1">
                <a:latin typeface="Cambria"/>
                <a:ea typeface="Cambria"/>
                <a:cs typeface="Cambria"/>
                <a:sym typeface="Cambria"/>
              </a:rPr>
              <a:t>Background information: </a:t>
            </a:r>
            <a:r>
              <a:rPr lang="en-US" sz="2000">
                <a:latin typeface="Cambria"/>
                <a:ea typeface="Cambria"/>
                <a:cs typeface="Cambria"/>
                <a:sym typeface="Cambria"/>
              </a:rPr>
              <a:t> Madagascar is the largest producer of natural vanilla and the net-importer of rice since 1980.  Slash and burn methods are used to create rice patties. Slash-and-burn agriculture is a method of cultivation in which existing vegetation is cut down and burned off before new seeds are sown, typically used as a method for clearing forest land for farming. </a:t>
            </a:r>
            <a:endParaRPr sz="1900" b="1">
              <a:latin typeface="Cambria"/>
              <a:ea typeface="Cambria"/>
              <a:cs typeface="Cambria"/>
              <a:sym typeface="Cambria"/>
            </a:endParaRPr>
          </a:p>
          <a:p>
            <a:pPr marL="0" lvl="0" indent="0" algn="l" rtl="0">
              <a:lnSpc>
                <a:spcPct val="80000"/>
              </a:lnSpc>
              <a:spcBef>
                <a:spcPts val="1000"/>
              </a:spcBef>
              <a:spcAft>
                <a:spcPts val="0"/>
              </a:spcAft>
              <a:buClr>
                <a:schemeClr val="dk1"/>
              </a:buClr>
              <a:buSzPts val="2800"/>
              <a:buNone/>
            </a:pPr>
            <a:endParaRPr b="1"/>
          </a:p>
        </p:txBody>
      </p:sp>
      <p:pic>
        <p:nvPicPr>
          <p:cNvPr id="432" name="Google Shape;432;p69"/>
          <p:cNvPicPr preferRelativeResize="0"/>
          <p:nvPr/>
        </p:nvPicPr>
        <p:blipFill rotWithShape="1">
          <a:blip r:embed="rId3">
            <a:alphaModFix/>
          </a:blip>
          <a:srcRect/>
          <a:stretch/>
        </p:blipFill>
        <p:spPr>
          <a:xfrm>
            <a:off x="1157179" y="3772373"/>
            <a:ext cx="1574595" cy="2676811"/>
          </a:xfrm>
          <a:prstGeom prst="rect">
            <a:avLst/>
          </a:prstGeom>
          <a:noFill/>
          <a:ln>
            <a:noFill/>
          </a:ln>
        </p:spPr>
      </p:pic>
      <p:pic>
        <p:nvPicPr>
          <p:cNvPr id="433" name="Google Shape;433;p6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64405" y="273126"/>
            <a:ext cx="3360145" cy="326558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0"/>
          <p:cNvSpPr txBox="1">
            <a:spLocks noGrp="1"/>
          </p:cNvSpPr>
          <p:nvPr>
            <p:ph type="title"/>
          </p:nvPr>
        </p:nvSpPr>
        <p:spPr>
          <a:xfrm>
            <a:off x="2368627" y="187286"/>
            <a:ext cx="7006727" cy="12118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mbria"/>
              <a:buNone/>
            </a:pPr>
            <a:r>
              <a:rPr lang="en-US" sz="3600">
                <a:latin typeface="Cambria"/>
                <a:ea typeface="Cambria"/>
                <a:cs typeface="Cambria"/>
                <a:sym typeface="Cambria"/>
              </a:rPr>
              <a:t>Rosey Perkins</a:t>
            </a:r>
            <a:br>
              <a:rPr lang="en-US" sz="1900">
                <a:latin typeface="Cambria"/>
                <a:ea typeface="Cambria"/>
                <a:cs typeface="Cambria"/>
                <a:sym typeface="Cambria"/>
              </a:rPr>
            </a:br>
            <a:r>
              <a:rPr lang="en-US" sz="1900">
                <a:latin typeface="Cambria"/>
                <a:ea typeface="Cambria"/>
                <a:cs typeface="Cambria"/>
                <a:sym typeface="Cambria"/>
              </a:rPr>
              <a:t>Owner of: www.Roseyperkins.com</a:t>
            </a:r>
            <a:endParaRPr sz="1900">
              <a:latin typeface="Cambria"/>
              <a:ea typeface="Cambria"/>
              <a:cs typeface="Cambria"/>
              <a:sym typeface="Cambria"/>
            </a:endParaRPr>
          </a:p>
        </p:txBody>
      </p:sp>
      <p:sp>
        <p:nvSpPr>
          <p:cNvPr id="440" name="Google Shape;440;p70"/>
          <p:cNvSpPr txBox="1">
            <a:spLocks noGrp="1"/>
          </p:cNvSpPr>
          <p:nvPr>
            <p:ph type="body" idx="1"/>
          </p:nvPr>
        </p:nvSpPr>
        <p:spPr>
          <a:xfrm>
            <a:off x="2851877" y="1748676"/>
            <a:ext cx="6628137" cy="43391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1900"/>
              <a:buNone/>
            </a:pPr>
            <a:r>
              <a:rPr lang="en-US" sz="1900" b="1">
                <a:solidFill>
                  <a:srgbClr val="000000"/>
                </a:solidFill>
                <a:latin typeface="Cambria"/>
                <a:ea typeface="Cambria"/>
                <a:cs typeface="Cambria"/>
                <a:sym typeface="Cambria"/>
              </a:rPr>
              <a:t>Location</a:t>
            </a:r>
            <a:r>
              <a:rPr lang="en-US" sz="1900">
                <a:solidFill>
                  <a:srgbClr val="000000"/>
                </a:solidFill>
                <a:latin typeface="Cambria"/>
                <a:ea typeface="Cambria"/>
                <a:cs typeface="Cambria"/>
                <a:sym typeface="Cambria"/>
              </a:rPr>
              <a:t>: United Kingdom, Europe</a:t>
            </a:r>
            <a:endParaRPr sz="1900">
              <a:solidFill>
                <a:srgbClr val="000000"/>
              </a:solidFill>
              <a:latin typeface="Cambria"/>
              <a:ea typeface="Cambria"/>
              <a:cs typeface="Cambria"/>
              <a:sym typeface="Cambria"/>
            </a:endParaRPr>
          </a:p>
          <a:p>
            <a:pPr marL="0" lvl="0" indent="0" algn="l" rtl="0">
              <a:lnSpc>
                <a:spcPct val="90000"/>
              </a:lnSpc>
              <a:spcBef>
                <a:spcPts val="1000"/>
              </a:spcBef>
              <a:spcAft>
                <a:spcPts val="0"/>
              </a:spcAft>
              <a:buClr>
                <a:srgbClr val="000000"/>
              </a:buClr>
              <a:buSzPts val="1900"/>
              <a:buNone/>
            </a:pPr>
            <a:r>
              <a:rPr lang="en-US" sz="1900">
                <a:solidFill>
                  <a:srgbClr val="000000"/>
                </a:solidFill>
                <a:latin typeface="Cambria"/>
                <a:ea typeface="Cambria"/>
                <a:cs typeface="Cambria"/>
                <a:sym typeface="Cambria"/>
              </a:rPr>
              <a:t>Job: Gemologist</a:t>
            </a:r>
            <a:endParaRPr/>
          </a:p>
          <a:p>
            <a:pPr marL="0" lvl="0" indent="0" algn="l" rtl="0">
              <a:lnSpc>
                <a:spcPct val="90000"/>
              </a:lnSpc>
              <a:spcBef>
                <a:spcPts val="1000"/>
              </a:spcBef>
              <a:spcAft>
                <a:spcPts val="0"/>
              </a:spcAft>
              <a:buClr>
                <a:srgbClr val="000000"/>
              </a:buClr>
              <a:buSzPts val="1900"/>
              <a:buNone/>
            </a:pPr>
            <a:r>
              <a:rPr lang="en-US" sz="1900" b="1">
                <a:solidFill>
                  <a:srgbClr val="000000"/>
                </a:solidFill>
                <a:latin typeface="Cambria"/>
                <a:ea typeface="Cambria"/>
                <a:cs typeface="Cambria"/>
                <a:sym typeface="Cambria"/>
              </a:rPr>
              <a:t>Explanation of Gemologist</a:t>
            </a:r>
            <a:r>
              <a:rPr lang="en-US" sz="1900">
                <a:solidFill>
                  <a:srgbClr val="000000"/>
                </a:solidFill>
                <a:latin typeface="Cambria"/>
                <a:ea typeface="Cambria"/>
                <a:cs typeface="Cambria"/>
                <a:sym typeface="Cambria"/>
              </a:rPr>
              <a:t>: Sapphire is a gem that is found in Madagascar. Deposits can be found underground in the gravels of ancient river beds. Some are unusually large and have a blue color. </a:t>
            </a:r>
            <a:endParaRPr sz="1900">
              <a:solidFill>
                <a:srgbClr val="000000"/>
              </a:solidFill>
              <a:latin typeface="Cambria"/>
              <a:ea typeface="Cambria"/>
              <a:cs typeface="Cambria"/>
              <a:sym typeface="Cambria"/>
            </a:endParaRPr>
          </a:p>
          <a:p>
            <a:pPr marL="0" lvl="0" indent="0" algn="l" rtl="0">
              <a:lnSpc>
                <a:spcPct val="90000"/>
              </a:lnSpc>
              <a:spcBef>
                <a:spcPts val="1000"/>
              </a:spcBef>
              <a:spcAft>
                <a:spcPts val="0"/>
              </a:spcAft>
              <a:buClr>
                <a:srgbClr val="000000"/>
              </a:buClr>
              <a:buSzPts val="1900"/>
              <a:buNone/>
            </a:pPr>
            <a:r>
              <a:rPr lang="en-US" sz="1900" b="1">
                <a:solidFill>
                  <a:srgbClr val="000000"/>
                </a:solidFill>
                <a:latin typeface="Cambria"/>
                <a:ea typeface="Cambria"/>
                <a:cs typeface="Cambria"/>
                <a:sym typeface="Cambria"/>
              </a:rPr>
              <a:t>Background Information</a:t>
            </a:r>
            <a:r>
              <a:rPr lang="en-US" sz="1900">
                <a:solidFill>
                  <a:srgbClr val="000000"/>
                </a:solidFill>
                <a:latin typeface="Cambria"/>
                <a:ea typeface="Cambria"/>
                <a:cs typeface="Cambria"/>
                <a:sym typeface="Cambria"/>
              </a:rPr>
              <a:t>: The discovery of precious stones has led to rapid development in a number of parts of the country. Sapphire can sell anywhere between hundreds to thousands of dollars. Usually the local people will clear the land and begin the digging process on the hunt for Sapphire.  </a:t>
            </a:r>
            <a:endParaRPr sz="1900">
              <a:solidFill>
                <a:srgbClr val="000000"/>
              </a:solidFill>
              <a:latin typeface="Cambria"/>
              <a:ea typeface="Cambria"/>
              <a:cs typeface="Cambria"/>
              <a:sym typeface="Cambria"/>
            </a:endParaRPr>
          </a:p>
          <a:p>
            <a:pPr marL="0" lvl="0" indent="0" algn="l" rtl="0">
              <a:lnSpc>
                <a:spcPct val="90000"/>
              </a:lnSpc>
              <a:spcBef>
                <a:spcPts val="1000"/>
              </a:spcBef>
              <a:spcAft>
                <a:spcPts val="0"/>
              </a:spcAft>
              <a:buClr>
                <a:schemeClr val="dk1"/>
              </a:buClr>
              <a:buSzPts val="1900"/>
              <a:buNone/>
            </a:pPr>
            <a:r>
              <a:rPr lang="en-US" sz="1900">
                <a:latin typeface="Cambria"/>
                <a:ea typeface="Cambria"/>
                <a:cs typeface="Cambria"/>
                <a:sym typeface="Cambria"/>
              </a:rPr>
              <a:t>“I estimated there were 1,000 miners in the Tananarive Carrier area in search for Sapphires” – Rosey Perkins </a:t>
            </a:r>
            <a:endParaRPr sz="1900">
              <a:latin typeface="Cambria"/>
              <a:ea typeface="Cambria"/>
              <a:cs typeface="Cambria"/>
              <a:sym typeface="Cambria"/>
            </a:endParaRPr>
          </a:p>
        </p:txBody>
      </p:sp>
      <p:sp>
        <p:nvSpPr>
          <p:cNvPr id="441" name="Google Shape;441;p70"/>
          <p:cNvSpPr/>
          <p:nvPr/>
        </p:nvSpPr>
        <p:spPr>
          <a:xfrm>
            <a:off x="2480903" y="6247898"/>
            <a:ext cx="96474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&lt;iframe src="https://player.vimeo.com/video/192108090" width="640" height="360" frameborder="0" allowfullscreen&gt;&lt;/iframe&gt;</a:t>
            </a:r>
            <a:endParaRPr sz="1400">
              <a:solidFill>
                <a:schemeClr val="dk1"/>
              </a:solidFill>
              <a:latin typeface="Calibri"/>
              <a:ea typeface="Calibri"/>
              <a:cs typeface="Calibri"/>
              <a:sym typeface="Calibri"/>
            </a:endParaRPr>
          </a:p>
        </p:txBody>
      </p:sp>
      <p:pic>
        <p:nvPicPr>
          <p:cNvPr id="442" name="Google Shape;442;p7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33900" y="209320"/>
            <a:ext cx="2129860" cy="3614826"/>
          </a:xfrm>
          <a:prstGeom prst="rect">
            <a:avLst/>
          </a:prstGeom>
          <a:noFill/>
          <a:ln>
            <a:noFill/>
          </a:ln>
        </p:spPr>
      </p:pic>
      <p:pic>
        <p:nvPicPr>
          <p:cNvPr id="443" name="Google Shape;443;p70"/>
          <p:cNvPicPr preferRelativeResize="0"/>
          <p:nvPr/>
        </p:nvPicPr>
        <p:blipFill rotWithShape="1">
          <a:blip r:embed="rId4">
            <a:alphaModFix/>
          </a:blip>
          <a:srcRect/>
          <a:stretch/>
        </p:blipFill>
        <p:spPr>
          <a:xfrm>
            <a:off x="9584674" y="209320"/>
            <a:ext cx="2330553" cy="30787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44" name="Google Shape;444;p7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81353" y="3998001"/>
            <a:ext cx="2478795" cy="19699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1"/>
          <p:cNvSpPr txBox="1">
            <a:spLocks noGrp="1"/>
          </p:cNvSpPr>
          <p:nvPr>
            <p:ph type="title"/>
          </p:nvPr>
        </p:nvSpPr>
        <p:spPr>
          <a:xfrm>
            <a:off x="838199" y="365125"/>
            <a:ext cx="11015949" cy="57602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600"/>
              <a:buFont typeface="Calibri"/>
              <a:buNone/>
            </a:pPr>
            <a:r>
              <a:rPr lang="en-US" sz="6600"/>
              <a:t>Data Sources </a:t>
            </a:r>
            <a:endParaRPr sz="6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2"/>
          <p:cNvSpPr txBox="1">
            <a:spLocks noGrp="1"/>
          </p:cNvSpPr>
          <p:nvPr>
            <p:ph type="title"/>
          </p:nvPr>
        </p:nvSpPr>
        <p:spPr>
          <a:xfrm>
            <a:off x="838200" y="365125"/>
            <a:ext cx="5937173" cy="583737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Document #1: Resource Map on Vegetation in Madagascar </a:t>
            </a:r>
            <a:endParaRPr/>
          </a:p>
          <a:p>
            <a:pPr marL="0" lvl="0" indent="0" algn="ctr" rtl="0">
              <a:lnSpc>
                <a:spcPct val="90000"/>
              </a:lnSpc>
              <a:spcBef>
                <a:spcPts val="0"/>
              </a:spcBef>
              <a:spcAft>
                <a:spcPts val="0"/>
              </a:spcAft>
              <a:buClr>
                <a:schemeClr val="dk1"/>
              </a:buClr>
              <a:buSzPts val="4400"/>
              <a:buFont typeface="Calibri"/>
              <a:buNone/>
            </a:pPr>
            <a:endParaRPr/>
          </a:p>
          <a:p>
            <a:pPr marL="0" lvl="0" indent="0" algn="ctr" rtl="0">
              <a:lnSpc>
                <a:spcPct val="90000"/>
              </a:lnSpc>
              <a:spcBef>
                <a:spcPts val="0"/>
              </a:spcBef>
              <a:spcAft>
                <a:spcPts val="0"/>
              </a:spcAft>
              <a:buClr>
                <a:schemeClr val="dk1"/>
              </a:buClr>
              <a:buSzPts val="4400"/>
              <a:buFont typeface="Calibri"/>
              <a:buNone/>
            </a:pPr>
            <a:r>
              <a:rPr lang="en-US"/>
              <a:t>(SEE PDF)</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3"/>
          <p:cNvSpPr txBox="1">
            <a:spLocks noGrp="1"/>
          </p:cNvSpPr>
          <p:nvPr>
            <p:ph type="title"/>
          </p:nvPr>
        </p:nvSpPr>
        <p:spPr>
          <a:xfrm>
            <a:off x="838200" y="267000"/>
            <a:ext cx="10515600" cy="981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Document #2: Interactive Map Deforestation</a:t>
            </a:r>
            <a:endParaRPr/>
          </a:p>
          <a:p>
            <a:pPr marL="0" lvl="0" indent="0" algn="l" rtl="0">
              <a:spcBef>
                <a:spcPts val="0"/>
              </a:spcBef>
              <a:spcAft>
                <a:spcPts val="0"/>
              </a:spcAft>
              <a:buNone/>
            </a:pPr>
            <a:r>
              <a:rPr lang="en-US"/>
              <a:t>(Use the online simulation) </a:t>
            </a:r>
            <a:endParaRPr/>
          </a:p>
        </p:txBody>
      </p:sp>
      <p:pic>
        <p:nvPicPr>
          <p:cNvPr id="461" name="Google Shape;461;p7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628700" y="1501450"/>
            <a:ext cx="8934600" cy="5090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74"/>
          <p:cNvSpPr txBox="1">
            <a:spLocks noGrp="1"/>
          </p:cNvSpPr>
          <p:nvPr>
            <p:ph type="title"/>
          </p:nvPr>
        </p:nvSpPr>
        <p:spPr>
          <a:xfrm>
            <a:off x="4616068" y="1564395"/>
            <a:ext cx="3646584" cy="28203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a:t>Document #3: Ethnic Group data</a:t>
            </a:r>
            <a:endParaRPr sz="4000"/>
          </a:p>
        </p:txBody>
      </p:sp>
      <p:pic>
        <p:nvPicPr>
          <p:cNvPr id="467" name="Google Shape;467;p74"/>
          <p:cNvPicPr preferRelativeResize="0"/>
          <p:nvPr/>
        </p:nvPicPr>
        <p:blipFill rotWithShape="1">
          <a:blip r:embed="rId3">
            <a:alphaModFix/>
          </a:blip>
          <a:srcRect/>
          <a:stretch/>
        </p:blipFill>
        <p:spPr>
          <a:xfrm>
            <a:off x="410029" y="0"/>
            <a:ext cx="3836406" cy="6858000"/>
          </a:xfrm>
          <a:prstGeom prst="rect">
            <a:avLst/>
          </a:prstGeom>
          <a:noFill/>
          <a:ln>
            <a:noFill/>
          </a:ln>
        </p:spPr>
      </p:pic>
      <p:pic>
        <p:nvPicPr>
          <p:cNvPr id="468" name="Google Shape;468;p74"/>
          <p:cNvPicPr preferRelativeResize="0"/>
          <p:nvPr/>
        </p:nvPicPr>
        <p:blipFill rotWithShape="1">
          <a:blip r:embed="rId4">
            <a:alphaModFix/>
          </a:blip>
          <a:srcRect/>
          <a:stretch/>
        </p:blipFill>
        <p:spPr>
          <a:xfrm>
            <a:off x="8429936" y="0"/>
            <a:ext cx="3673929"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Lemur Distribution Document #4 </a:t>
            </a:r>
            <a:endParaRPr/>
          </a:p>
        </p:txBody>
      </p:sp>
      <p:sp>
        <p:nvSpPr>
          <p:cNvPr id="474" name="Google Shape;474;p75"/>
          <p:cNvSpPr txBox="1"/>
          <p:nvPr/>
        </p:nvSpPr>
        <p:spPr>
          <a:xfrm>
            <a:off x="1304600" y="2133200"/>
            <a:ext cx="9608100" cy="384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latin typeface="Comic Sans MS"/>
                <a:ea typeface="Comic Sans MS"/>
                <a:cs typeface="Comic Sans MS"/>
                <a:sym typeface="Comic Sans MS"/>
              </a:rPr>
              <a:t>(See Lemur Jigsaw Activity)</a:t>
            </a:r>
            <a:endParaRPr sz="3600">
              <a:latin typeface="Comic Sans MS"/>
              <a:ea typeface="Comic Sans MS"/>
              <a:cs typeface="Comic Sans MS"/>
              <a:sym typeface="Comic Sans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81" name="Google Shape;481;p7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51"/>
          <p:cNvSpPr txBox="1">
            <a:spLocks noGrp="1"/>
          </p:cNvSpPr>
          <p:nvPr>
            <p:ph type="title"/>
          </p:nvPr>
        </p:nvSpPr>
        <p:spPr>
          <a:xfrm>
            <a:off x="189714" y="97360"/>
            <a:ext cx="11891100" cy="13257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Do Now: What do all of these species have in common?  </a:t>
            </a:r>
            <a:endParaRPr sz="4400" b="0" i="0" u="none" strike="noStrike" cap="none">
              <a:solidFill>
                <a:schemeClr val="dk1"/>
              </a:solidFill>
              <a:latin typeface="Calibri"/>
              <a:ea typeface="Calibri"/>
              <a:cs typeface="Calibri"/>
              <a:sym typeface="Calibri"/>
            </a:endParaRPr>
          </a:p>
        </p:txBody>
      </p:sp>
      <p:pic>
        <p:nvPicPr>
          <p:cNvPr id="273" name="Google Shape;273;p51"/>
          <p:cNvPicPr preferRelativeResize="0"/>
          <p:nvPr/>
        </p:nvPicPr>
        <p:blipFill rotWithShape="1">
          <a:blip r:embed="rId3">
            <a:alphaModFix/>
          </a:blip>
          <a:srcRect/>
          <a:stretch/>
        </p:blipFill>
        <p:spPr>
          <a:xfrm>
            <a:off x="173174" y="1539976"/>
            <a:ext cx="3365908" cy="2813124"/>
          </a:xfrm>
          <a:prstGeom prst="rect">
            <a:avLst/>
          </a:prstGeom>
          <a:noFill/>
          <a:ln>
            <a:noFill/>
          </a:ln>
        </p:spPr>
      </p:pic>
      <p:sp>
        <p:nvSpPr>
          <p:cNvPr id="274" name="Google Shape;274;p51"/>
          <p:cNvSpPr/>
          <p:nvPr/>
        </p:nvSpPr>
        <p:spPr>
          <a:xfrm>
            <a:off x="1487949" y="3857520"/>
            <a:ext cx="699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Fossa</a:t>
            </a:r>
            <a:endParaRPr sz="1800">
              <a:solidFill>
                <a:schemeClr val="dk1"/>
              </a:solidFill>
              <a:latin typeface="Calibri"/>
              <a:ea typeface="Calibri"/>
              <a:cs typeface="Calibri"/>
              <a:sym typeface="Calibri"/>
            </a:endParaRPr>
          </a:p>
        </p:txBody>
      </p:sp>
      <p:pic>
        <p:nvPicPr>
          <p:cNvPr id="275" name="Google Shape;275;p51"/>
          <p:cNvPicPr preferRelativeResize="0"/>
          <p:nvPr/>
        </p:nvPicPr>
        <p:blipFill rotWithShape="1">
          <a:blip r:embed="rId4">
            <a:alphaModFix/>
          </a:blip>
          <a:srcRect/>
          <a:stretch/>
        </p:blipFill>
        <p:spPr>
          <a:xfrm>
            <a:off x="1742738" y="4471257"/>
            <a:ext cx="3313355" cy="2205452"/>
          </a:xfrm>
          <a:prstGeom prst="rect">
            <a:avLst/>
          </a:prstGeom>
          <a:noFill/>
          <a:ln>
            <a:noFill/>
          </a:ln>
        </p:spPr>
      </p:pic>
      <p:pic>
        <p:nvPicPr>
          <p:cNvPr id="276" name="Google Shape;276;p5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708698" y="1539976"/>
            <a:ext cx="4219690" cy="2813124"/>
          </a:xfrm>
          <a:prstGeom prst="rect">
            <a:avLst/>
          </a:prstGeom>
          <a:noFill/>
          <a:ln>
            <a:noFill/>
          </a:ln>
        </p:spPr>
      </p:pic>
      <p:pic>
        <p:nvPicPr>
          <p:cNvPr id="277" name="Google Shape;277;p5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098000" y="1539975"/>
            <a:ext cx="3709152" cy="2779450"/>
          </a:xfrm>
          <a:prstGeom prst="rect">
            <a:avLst/>
          </a:prstGeom>
          <a:noFill/>
          <a:ln>
            <a:noFill/>
          </a:ln>
        </p:spPr>
      </p:pic>
      <p:pic>
        <p:nvPicPr>
          <p:cNvPr id="278" name="Google Shape;278;p51"/>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208500" y="4461675"/>
            <a:ext cx="3365900" cy="2243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2"/>
          <p:cNvSpPr txBox="1">
            <a:spLocks noGrp="1"/>
          </p:cNvSpPr>
          <p:nvPr>
            <p:ph type="title"/>
          </p:nvPr>
        </p:nvSpPr>
        <p:spPr>
          <a:xfrm>
            <a:off x="272200" y="238400"/>
            <a:ext cx="117555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Identify on your maps the country of Madagascar</a:t>
            </a:r>
            <a:endParaRPr/>
          </a:p>
        </p:txBody>
      </p:sp>
      <p:sp>
        <p:nvSpPr>
          <p:cNvPr id="285" name="Google Shape;285;p5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86" name="Google Shape;286;p5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47500" y="1564100"/>
            <a:ext cx="10697001" cy="5040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3"/>
          <p:cNvSpPr txBox="1">
            <a:spLocks noGrp="1"/>
          </p:cNvSpPr>
          <p:nvPr>
            <p:ph type="title"/>
          </p:nvPr>
        </p:nvSpPr>
        <p:spPr>
          <a:xfrm>
            <a:off x="81750" y="326100"/>
            <a:ext cx="12028500" cy="1336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Think</a:t>
            </a:r>
            <a:r>
              <a:rPr lang="en-US" sz="3959"/>
              <a:t>/</a:t>
            </a:r>
            <a:r>
              <a:rPr lang="en-US" sz="3959" b="0" i="0" u="none" strike="noStrike" cap="none">
                <a:solidFill>
                  <a:schemeClr val="dk1"/>
                </a:solidFill>
                <a:latin typeface="Calibri"/>
                <a:ea typeface="Calibri"/>
                <a:cs typeface="Calibri"/>
                <a:sym typeface="Calibri"/>
              </a:rPr>
              <a:t>Pair</a:t>
            </a:r>
            <a:r>
              <a:rPr lang="en-US" sz="3959"/>
              <a:t>/</a:t>
            </a:r>
            <a:r>
              <a:rPr lang="en-US" sz="3959" b="0" i="0" u="none" strike="noStrike" cap="none">
                <a:solidFill>
                  <a:schemeClr val="dk1"/>
                </a:solidFill>
                <a:latin typeface="Calibri"/>
                <a:ea typeface="Calibri"/>
                <a:cs typeface="Calibri"/>
                <a:sym typeface="Calibri"/>
              </a:rPr>
              <a:t>Share: Based on what </a:t>
            </a:r>
            <a:r>
              <a:rPr lang="en-US" sz="3959"/>
              <a:t>these species have in common, what words come to mind when you think about the term:</a:t>
            </a:r>
            <a:r>
              <a:rPr lang="en-US" sz="3959" b="0" i="0" u="none" strike="noStrike" cap="none">
                <a:solidFill>
                  <a:schemeClr val="dk1"/>
                </a:solidFill>
                <a:latin typeface="Calibri"/>
                <a:ea typeface="Calibri"/>
                <a:cs typeface="Calibri"/>
                <a:sym typeface="Calibri"/>
              </a:rPr>
              <a:t> </a:t>
            </a:r>
            <a:endParaRPr sz="3959" b="0" i="0" u="none" strike="noStrike" cap="none">
              <a:solidFill>
                <a:schemeClr val="dk1"/>
              </a:solidFill>
              <a:latin typeface="Calibri"/>
              <a:ea typeface="Calibri"/>
              <a:cs typeface="Calibri"/>
              <a:sym typeface="Calibri"/>
            </a:endParaRPr>
          </a:p>
        </p:txBody>
      </p:sp>
      <p:sp>
        <p:nvSpPr>
          <p:cNvPr id="292" name="Google Shape;292;p53"/>
          <p:cNvSpPr txBox="1">
            <a:spLocks noGrp="1"/>
          </p:cNvSpPr>
          <p:nvPr>
            <p:ph type="body" idx="1"/>
          </p:nvPr>
        </p:nvSpPr>
        <p:spPr>
          <a:xfrm>
            <a:off x="4909847" y="2585789"/>
            <a:ext cx="1860900" cy="1336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500"/>
              <a:buFont typeface="Arial"/>
              <a:buNone/>
            </a:pPr>
            <a:r>
              <a:rPr lang="en-US" sz="3500" b="1" i="0" u="none" strike="noStrike" cap="none">
                <a:solidFill>
                  <a:schemeClr val="dk1"/>
                </a:solidFill>
                <a:latin typeface="Calibri"/>
                <a:ea typeface="Calibri"/>
                <a:cs typeface="Calibri"/>
                <a:sym typeface="Calibri"/>
              </a:rPr>
              <a:t>Endemic </a:t>
            </a:r>
            <a:endParaRPr/>
          </a:p>
          <a:p>
            <a:pPr marL="0" marR="0" lvl="0" indent="0" algn="l" rtl="0">
              <a:lnSpc>
                <a:spcPct val="90000"/>
              </a:lnSpc>
              <a:spcBef>
                <a:spcPts val="1000"/>
              </a:spcBef>
              <a:spcAft>
                <a:spcPts val="0"/>
              </a:spcAft>
              <a:buClr>
                <a:schemeClr val="dk1"/>
              </a:buClr>
              <a:buSzPts val="3500"/>
              <a:buFont typeface="Arial"/>
              <a:buNone/>
            </a:pPr>
            <a:r>
              <a:rPr lang="en-US" sz="3500" b="1" i="0" u="none" strike="noStrike" cap="none">
                <a:solidFill>
                  <a:schemeClr val="dk1"/>
                </a:solidFill>
                <a:latin typeface="Calibri"/>
                <a:ea typeface="Calibri"/>
                <a:cs typeface="Calibri"/>
                <a:sym typeface="Calibri"/>
              </a:rPr>
              <a:t>Species </a:t>
            </a:r>
            <a:endParaRPr sz="3500" b="1" i="0" u="none" strike="noStrike" cap="none">
              <a:solidFill>
                <a:schemeClr val="dk1"/>
              </a:solidFill>
              <a:latin typeface="Calibri"/>
              <a:ea typeface="Calibri"/>
              <a:cs typeface="Calibri"/>
              <a:sym typeface="Calibri"/>
            </a:endParaRPr>
          </a:p>
        </p:txBody>
      </p:sp>
      <p:sp>
        <p:nvSpPr>
          <p:cNvPr id="293" name="Google Shape;293;p53"/>
          <p:cNvSpPr/>
          <p:nvPr/>
        </p:nvSpPr>
        <p:spPr>
          <a:xfrm>
            <a:off x="4175392" y="2115238"/>
            <a:ext cx="3249900" cy="2159400"/>
          </a:xfrm>
          <a:prstGeom prst="ellipse">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4" name="Google Shape;294;p53"/>
          <p:cNvCxnSpPr/>
          <p:nvPr/>
        </p:nvCxnSpPr>
        <p:spPr>
          <a:xfrm rot="10800000" flipH="1">
            <a:off x="7425369" y="2879100"/>
            <a:ext cx="1057500" cy="1956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95" name="Google Shape;295;p53"/>
          <p:cNvCxnSpPr/>
          <p:nvPr/>
        </p:nvCxnSpPr>
        <p:spPr>
          <a:xfrm>
            <a:off x="6780882" y="4027425"/>
            <a:ext cx="789600" cy="5262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96" name="Google Shape;296;p53"/>
          <p:cNvCxnSpPr/>
          <p:nvPr/>
        </p:nvCxnSpPr>
        <p:spPr>
          <a:xfrm rot="10800000">
            <a:off x="3070831" y="2962547"/>
            <a:ext cx="1076100" cy="1422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97" name="Google Shape;297;p53"/>
          <p:cNvCxnSpPr/>
          <p:nvPr/>
        </p:nvCxnSpPr>
        <p:spPr>
          <a:xfrm rot="10800000" flipH="1">
            <a:off x="6633987" y="1662293"/>
            <a:ext cx="936300" cy="5619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98" name="Google Shape;298;p53"/>
          <p:cNvCxnSpPr/>
          <p:nvPr/>
        </p:nvCxnSpPr>
        <p:spPr>
          <a:xfrm flipH="1">
            <a:off x="4258005" y="4130361"/>
            <a:ext cx="730800" cy="4584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99" name="Google Shape;299;p53"/>
          <p:cNvCxnSpPr/>
          <p:nvPr/>
        </p:nvCxnSpPr>
        <p:spPr>
          <a:xfrm rot="10800000">
            <a:off x="4324123" y="1592393"/>
            <a:ext cx="807900" cy="631800"/>
          </a:xfrm>
          <a:prstGeom prst="straightConnector1">
            <a:avLst/>
          </a:prstGeom>
          <a:noFill/>
          <a:ln w="9525" cap="flat" cmpd="sng">
            <a:solidFill>
              <a:schemeClr val="accent1"/>
            </a:solidFill>
            <a:prstDash val="solid"/>
            <a:miter lim="800000"/>
            <a:headEnd type="none" w="sm" len="sm"/>
            <a:tailEnd type="triangle" w="med" len="med"/>
          </a:ln>
        </p:spPr>
      </p:cxnSp>
      <p:sp>
        <p:nvSpPr>
          <p:cNvPr id="300" name="Google Shape;300;p53"/>
          <p:cNvSpPr txBox="1"/>
          <p:nvPr/>
        </p:nvSpPr>
        <p:spPr>
          <a:xfrm>
            <a:off x="249825" y="6058925"/>
            <a:ext cx="11658300" cy="74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u="sng">
                <a:solidFill>
                  <a:schemeClr val="dk1"/>
                </a:solidFill>
                <a:latin typeface="Calibri"/>
                <a:ea typeface="Calibri"/>
                <a:cs typeface="Calibri"/>
                <a:sym typeface="Calibri"/>
              </a:rPr>
              <a:t>Endemic Species</a:t>
            </a:r>
            <a:r>
              <a:rPr lang="en-US" sz="2500">
                <a:solidFill>
                  <a:schemeClr val="dk1"/>
                </a:solidFill>
                <a:latin typeface="Calibri"/>
                <a:ea typeface="Calibri"/>
                <a:cs typeface="Calibri"/>
                <a:sym typeface="Calibri"/>
              </a:rPr>
              <a:t>: A plant or animal native or only found in a certain country or area </a:t>
            </a:r>
            <a:endParaRPr sz="25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xEl>
                                              <p:pRg st="0" end="0"/>
                                            </p:txEl>
                                          </p:spTgt>
                                        </p:tgtEl>
                                        <p:attrNameLst>
                                          <p:attrName>style.visibility</p:attrName>
                                        </p:attrNameLst>
                                      </p:cBhvr>
                                      <p:to>
                                        <p:strVal val="visible"/>
                                      </p:to>
                                    </p:set>
                                    <p:animEffect transition="in" filter="fade">
                                      <p:cBhvr>
                                        <p:cTn id="7" dur="1000"/>
                                        <p:tgtEl>
                                          <p:spTgt spid="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4"/>
          <p:cNvSpPr txBox="1">
            <a:spLocks noGrp="1"/>
          </p:cNvSpPr>
          <p:nvPr>
            <p:ph type="title"/>
          </p:nvPr>
        </p:nvSpPr>
        <p:spPr>
          <a:xfrm>
            <a:off x="352000" y="239033"/>
            <a:ext cx="11487900" cy="1311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b="1"/>
              <a:t>Aim: How might species depend on endemic flora? </a:t>
            </a:r>
            <a:endParaRPr b="1"/>
          </a:p>
          <a:p>
            <a:pPr marL="0" lvl="0" indent="0" algn="ctr" rtl="0">
              <a:spcBef>
                <a:spcPts val="0"/>
              </a:spcBef>
              <a:spcAft>
                <a:spcPts val="0"/>
              </a:spcAft>
              <a:buNone/>
            </a:pPr>
            <a:endParaRPr/>
          </a:p>
          <a:p>
            <a:pPr marL="0" lvl="0" indent="0" algn="ctr" rtl="0">
              <a:spcBef>
                <a:spcPts val="0"/>
              </a:spcBef>
              <a:spcAft>
                <a:spcPts val="0"/>
              </a:spcAft>
              <a:buNone/>
            </a:pPr>
            <a:r>
              <a:rPr lang="en-US"/>
              <a:t>Do Now: </a:t>
            </a:r>
            <a:r>
              <a:rPr lang="en-US" sz="3200"/>
              <a:t>Justify why a human might buy/own a Madagascar periwinkle species.</a:t>
            </a:r>
            <a:endParaRPr/>
          </a:p>
        </p:txBody>
      </p:sp>
      <p:sp>
        <p:nvSpPr>
          <p:cNvPr id="306" name="Google Shape;306;p54"/>
          <p:cNvSpPr txBox="1">
            <a:spLocks noGrp="1"/>
          </p:cNvSpPr>
          <p:nvPr>
            <p:ph type="body" idx="1"/>
          </p:nvPr>
        </p:nvSpPr>
        <p:spPr>
          <a:xfrm>
            <a:off x="262567" y="2475400"/>
            <a:ext cx="11487900" cy="4137300"/>
          </a:xfrm>
          <a:prstGeom prst="rect">
            <a:avLst/>
          </a:prstGeom>
        </p:spPr>
        <p:txBody>
          <a:bodyPr spcFirstLastPara="1" wrap="square" lIns="121900" tIns="121900" rIns="121900" bIns="121900" anchor="t" anchorCtr="0">
            <a:noAutofit/>
          </a:bodyPr>
          <a:lstStyle/>
          <a:p>
            <a:pPr marL="609600" lvl="0" indent="-476250" algn="l" rtl="0">
              <a:lnSpc>
                <a:spcPct val="100000"/>
              </a:lnSpc>
              <a:spcBef>
                <a:spcPts val="0"/>
              </a:spcBef>
              <a:spcAft>
                <a:spcPts val="0"/>
              </a:spcAft>
              <a:buClr>
                <a:srgbClr val="FFFFFF"/>
              </a:buClr>
              <a:buSzPts val="2700"/>
              <a:buFont typeface="Times New Roman"/>
              <a:buChar char="➢"/>
            </a:pPr>
            <a:r>
              <a:rPr lang="en-US" sz="2700">
                <a:solidFill>
                  <a:srgbClr val="FFFFFF"/>
                </a:solidFill>
                <a:latin typeface="Times New Roman"/>
                <a:ea typeface="Times New Roman"/>
                <a:cs typeface="Times New Roman"/>
                <a:sym typeface="Times New Roman"/>
              </a:rPr>
              <a:t>Décor</a:t>
            </a:r>
            <a:endParaRPr sz="2700">
              <a:solidFill>
                <a:srgbClr val="FFFFFF"/>
              </a:solidFill>
              <a:latin typeface="Times New Roman"/>
              <a:ea typeface="Times New Roman"/>
              <a:cs typeface="Times New Roman"/>
              <a:sym typeface="Times New Roman"/>
            </a:endParaRPr>
          </a:p>
          <a:p>
            <a:pPr marL="609600" lvl="0" indent="-476250" algn="l" rtl="0">
              <a:lnSpc>
                <a:spcPct val="100000"/>
              </a:lnSpc>
              <a:spcBef>
                <a:spcPts val="0"/>
              </a:spcBef>
              <a:spcAft>
                <a:spcPts val="0"/>
              </a:spcAft>
              <a:buClr>
                <a:srgbClr val="FFFFFF"/>
              </a:buClr>
              <a:buSzPts val="2700"/>
              <a:buFont typeface="Times New Roman"/>
              <a:buChar char="➢"/>
            </a:pPr>
            <a:r>
              <a:rPr lang="en-US" sz="2700">
                <a:solidFill>
                  <a:srgbClr val="FFFFFF"/>
                </a:solidFill>
                <a:latin typeface="Times New Roman"/>
                <a:ea typeface="Times New Roman"/>
                <a:cs typeface="Times New Roman"/>
                <a:sym typeface="Times New Roman"/>
              </a:rPr>
              <a:t>Medicinal purposes</a:t>
            </a:r>
            <a:endParaRPr sz="2700">
              <a:solidFill>
                <a:srgbClr val="FFFFFF"/>
              </a:solidFill>
              <a:latin typeface="Times New Roman"/>
              <a:ea typeface="Times New Roman"/>
              <a:cs typeface="Times New Roman"/>
              <a:sym typeface="Times New Roman"/>
            </a:endParaRPr>
          </a:p>
          <a:p>
            <a:pPr marL="609600" lvl="0" indent="-476250" algn="l" rtl="0">
              <a:lnSpc>
                <a:spcPct val="100000"/>
              </a:lnSpc>
              <a:spcBef>
                <a:spcPts val="0"/>
              </a:spcBef>
              <a:spcAft>
                <a:spcPts val="0"/>
              </a:spcAft>
              <a:buClr>
                <a:srgbClr val="FFFFFF"/>
              </a:buClr>
              <a:buSzPts val="2700"/>
              <a:buFont typeface="Times New Roman"/>
              <a:buChar char="➢"/>
            </a:pPr>
            <a:r>
              <a:rPr lang="en-US" sz="2700">
                <a:solidFill>
                  <a:srgbClr val="FFFFFF"/>
                </a:solidFill>
                <a:latin typeface="Times New Roman"/>
                <a:ea typeface="Times New Roman"/>
                <a:cs typeface="Times New Roman"/>
                <a:sym typeface="Times New Roman"/>
              </a:rPr>
              <a:t>Botanist/ scientists</a:t>
            </a:r>
            <a:endParaRPr sz="2700">
              <a:solidFill>
                <a:srgbClr val="FFFFFF"/>
              </a:solidFill>
              <a:latin typeface="Times New Roman"/>
              <a:ea typeface="Times New Roman"/>
              <a:cs typeface="Times New Roman"/>
              <a:sym typeface="Times New Roman"/>
            </a:endParaRPr>
          </a:p>
          <a:p>
            <a:pPr marL="609600" lvl="0" indent="-476250" algn="l" rtl="0">
              <a:lnSpc>
                <a:spcPct val="100000"/>
              </a:lnSpc>
              <a:spcBef>
                <a:spcPts val="0"/>
              </a:spcBef>
              <a:spcAft>
                <a:spcPts val="0"/>
              </a:spcAft>
              <a:buSzPts val="2700"/>
              <a:buFont typeface="Times New Roman"/>
              <a:buChar char="➢"/>
            </a:pPr>
            <a:r>
              <a:rPr lang="en-US" sz="2700">
                <a:solidFill>
                  <a:srgbClr val="FFFFFF"/>
                </a:solidFill>
                <a:latin typeface="Times New Roman"/>
                <a:ea typeface="Times New Roman"/>
                <a:cs typeface="Times New Roman"/>
                <a:sym typeface="Times New Roman"/>
              </a:rPr>
              <a:t>I really just like flowers</a:t>
            </a:r>
            <a:r>
              <a:rPr lang="en-US" sz="2700">
                <a:solidFill>
                  <a:srgbClr val="000000"/>
                </a:solidFill>
                <a:latin typeface="Times New Roman"/>
                <a:ea typeface="Times New Roman"/>
                <a:cs typeface="Times New Roman"/>
                <a:sym typeface="Times New Roman"/>
              </a:rPr>
              <a:t> </a:t>
            </a:r>
            <a:endParaRPr sz="27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3200">
              <a:solidFill>
                <a:srgbClr val="000000"/>
              </a:solidFill>
              <a:latin typeface="Times New Roman"/>
              <a:ea typeface="Times New Roman"/>
              <a:cs typeface="Times New Roman"/>
              <a:sym typeface="Times New Roman"/>
            </a:endParaRPr>
          </a:p>
          <a:p>
            <a:pPr marL="0" lvl="0" indent="0" algn="l" rtl="0">
              <a:lnSpc>
                <a:spcPct val="100000"/>
              </a:lnSpc>
              <a:spcBef>
                <a:spcPts val="2100"/>
              </a:spcBef>
              <a:spcAft>
                <a:spcPts val="0"/>
              </a:spcAft>
              <a:buNone/>
            </a:pPr>
            <a:r>
              <a:rPr lang="en-US" sz="2700">
                <a:solidFill>
                  <a:srgbClr val="FFFFFF"/>
                </a:solidFill>
                <a:latin typeface="Times New Roman"/>
                <a:ea typeface="Times New Roman"/>
                <a:cs typeface="Times New Roman"/>
                <a:sym typeface="Times New Roman"/>
              </a:rPr>
              <a:t>Think/Pair/Share </a:t>
            </a:r>
            <a:endParaRPr sz="2700">
              <a:solidFill>
                <a:srgbClr val="FFFFFF"/>
              </a:solidFill>
              <a:latin typeface="Times New Roman"/>
              <a:ea typeface="Times New Roman"/>
              <a:cs typeface="Times New Roman"/>
              <a:sym typeface="Times New Roman"/>
            </a:endParaRPr>
          </a:p>
          <a:p>
            <a:pPr marL="0" lvl="0" indent="0" algn="l" rtl="0">
              <a:lnSpc>
                <a:spcPct val="100000"/>
              </a:lnSpc>
              <a:spcBef>
                <a:spcPts val="2100"/>
              </a:spcBef>
              <a:spcAft>
                <a:spcPts val="2100"/>
              </a:spcAft>
              <a:buNone/>
            </a:pPr>
            <a:r>
              <a:rPr lang="en-US" sz="3200">
                <a:solidFill>
                  <a:srgbClr val="FFFFFF"/>
                </a:solidFill>
                <a:latin typeface="Times New Roman"/>
                <a:ea typeface="Times New Roman"/>
                <a:cs typeface="Times New Roman"/>
                <a:sym typeface="Times New Roman"/>
              </a:rPr>
              <a:t>How might an animal, such as a herbivore benefit from the Madagascar periwinkle?   </a:t>
            </a:r>
            <a:endParaRPr sz="3200">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xEl>
                                              <p:pRg st="0" end="0"/>
                                            </p:txEl>
                                          </p:spTgt>
                                        </p:tgtEl>
                                        <p:attrNameLst>
                                          <p:attrName>style.visibility</p:attrName>
                                        </p:attrNameLst>
                                      </p:cBhvr>
                                      <p:to>
                                        <p:strVal val="visible"/>
                                      </p:to>
                                    </p:set>
                                    <p:animEffect transition="in" filter="fade">
                                      <p:cBhvr>
                                        <p:cTn id="7" dur="1000"/>
                                        <p:tgtEl>
                                          <p:spTgt spid="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
                                            <p:txEl>
                                              <p:pRg st="1" end="1"/>
                                            </p:txEl>
                                          </p:spTgt>
                                        </p:tgtEl>
                                        <p:attrNameLst>
                                          <p:attrName>style.visibility</p:attrName>
                                        </p:attrNameLst>
                                      </p:cBhvr>
                                      <p:to>
                                        <p:strVal val="visible"/>
                                      </p:to>
                                    </p:set>
                                    <p:animEffect transition="in" filter="fade">
                                      <p:cBhvr>
                                        <p:cTn id="12" dur="1000"/>
                                        <p:tgtEl>
                                          <p:spTgt spid="3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xEl>
                                              <p:pRg st="2" end="2"/>
                                            </p:txEl>
                                          </p:spTgt>
                                        </p:tgtEl>
                                        <p:attrNameLst>
                                          <p:attrName>style.visibility</p:attrName>
                                        </p:attrNameLst>
                                      </p:cBhvr>
                                      <p:to>
                                        <p:strVal val="visible"/>
                                      </p:to>
                                    </p:set>
                                    <p:animEffect transition="in" filter="fade">
                                      <p:cBhvr>
                                        <p:cTn id="17" dur="1000"/>
                                        <p:tgtEl>
                                          <p:spTgt spid="3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6">
                                            <p:txEl>
                                              <p:pRg st="3" end="3"/>
                                            </p:txEl>
                                          </p:spTgt>
                                        </p:tgtEl>
                                        <p:attrNameLst>
                                          <p:attrName>style.visibility</p:attrName>
                                        </p:attrNameLst>
                                      </p:cBhvr>
                                      <p:to>
                                        <p:strVal val="visible"/>
                                      </p:to>
                                    </p:set>
                                    <p:animEffect transition="in" filter="fade">
                                      <p:cBhvr>
                                        <p:cTn id="22" dur="1000"/>
                                        <p:tgtEl>
                                          <p:spTgt spid="3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6">
                                            <p:txEl>
                                              <p:pRg st="4" end="4"/>
                                            </p:txEl>
                                          </p:spTgt>
                                        </p:tgtEl>
                                        <p:attrNameLst>
                                          <p:attrName>style.visibility</p:attrName>
                                        </p:attrNameLst>
                                      </p:cBhvr>
                                      <p:to>
                                        <p:strVal val="visible"/>
                                      </p:to>
                                    </p:set>
                                    <p:animEffect transition="in" filter="fade">
                                      <p:cBhvr>
                                        <p:cTn id="27" dur="1000"/>
                                        <p:tgtEl>
                                          <p:spTgt spid="3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6">
                                            <p:txEl>
                                              <p:pRg st="5" end="5"/>
                                            </p:txEl>
                                          </p:spTgt>
                                        </p:tgtEl>
                                        <p:attrNameLst>
                                          <p:attrName>style.visibility</p:attrName>
                                        </p:attrNameLst>
                                      </p:cBhvr>
                                      <p:to>
                                        <p:strVal val="visible"/>
                                      </p:to>
                                    </p:set>
                                    <p:animEffect transition="in" filter="fade">
                                      <p:cBhvr>
                                        <p:cTn id="32" dur="1000"/>
                                        <p:tgtEl>
                                          <p:spTgt spid="3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6">
                                            <p:txEl>
                                              <p:pRg st="6" end="6"/>
                                            </p:txEl>
                                          </p:spTgt>
                                        </p:tgtEl>
                                        <p:attrNameLst>
                                          <p:attrName>style.visibility</p:attrName>
                                        </p:attrNameLst>
                                      </p:cBhvr>
                                      <p:to>
                                        <p:strVal val="visible"/>
                                      </p:to>
                                    </p:set>
                                    <p:animEffect transition="in" filter="fade">
                                      <p:cBhvr>
                                        <p:cTn id="37" dur="1000"/>
                                        <p:tgtEl>
                                          <p:spTgt spid="3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5"/>
          <p:cNvSpPr txBox="1">
            <a:spLocks noGrp="1"/>
          </p:cNvSpPr>
          <p:nvPr>
            <p:ph type="title"/>
          </p:nvPr>
        </p:nvSpPr>
        <p:spPr>
          <a:xfrm>
            <a:off x="236700" y="2802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Medical uses for Periwinkle </a:t>
            </a:r>
            <a:endParaRPr/>
          </a:p>
        </p:txBody>
      </p:sp>
      <p:sp>
        <p:nvSpPr>
          <p:cNvPr id="312" name="Google Shape;312;p5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313" name="Google Shape;313;p55"/>
          <p:cNvPicPr preferRelativeResize="0"/>
          <p:nvPr/>
        </p:nvPicPr>
        <p:blipFill>
          <a:blip r:embed="rId3">
            <a:alphaModFix/>
          </a:blip>
          <a:stretch>
            <a:fillRect/>
          </a:stretch>
        </p:blipFill>
        <p:spPr>
          <a:xfrm>
            <a:off x="108817" y="1431467"/>
            <a:ext cx="11974364" cy="5347400"/>
          </a:xfrm>
          <a:prstGeom prst="rect">
            <a:avLst/>
          </a:prstGeom>
          <a:noFill/>
          <a:ln>
            <a:noFill/>
          </a:ln>
        </p:spPr>
      </p:pic>
      <p:sp>
        <p:nvSpPr>
          <p:cNvPr id="314" name="Google Shape;314;p55"/>
          <p:cNvSpPr/>
          <p:nvPr/>
        </p:nvSpPr>
        <p:spPr>
          <a:xfrm rot="-1958105">
            <a:off x="9940367" y="3764996"/>
            <a:ext cx="402198" cy="223532"/>
          </a:xfrm>
          <a:prstGeom prst="leftArrow">
            <a:avLst>
              <a:gd name="adj1" fmla="val 50000"/>
              <a:gd name="adj2" fmla="val 50000"/>
            </a:avLst>
          </a:prstGeom>
          <a:solidFill>
            <a:srgbClr val="F1C232"/>
          </a:solidFill>
          <a:ln w="9525" cap="flat" cmpd="sng">
            <a:solidFill>
              <a:srgbClr val="BF9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 name="Google Shape;315;p55"/>
          <p:cNvSpPr txBox="1"/>
          <p:nvPr/>
        </p:nvSpPr>
        <p:spPr>
          <a:xfrm>
            <a:off x="10328133" y="3028200"/>
            <a:ext cx="1803300" cy="1317900"/>
          </a:xfrm>
          <a:prstGeom prst="rect">
            <a:avLst/>
          </a:prstGeom>
          <a:solidFill>
            <a:srgbClr val="EAD1D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t>Philippines: Used to treat diabetes during WWII</a:t>
            </a:r>
            <a:endParaRPr sz="1900" b="1"/>
          </a:p>
        </p:txBody>
      </p:sp>
      <p:sp>
        <p:nvSpPr>
          <p:cNvPr id="316" name="Google Shape;316;p55"/>
          <p:cNvSpPr/>
          <p:nvPr/>
        </p:nvSpPr>
        <p:spPr>
          <a:xfrm rot="1605798">
            <a:off x="7811248" y="3885919"/>
            <a:ext cx="193868" cy="650699"/>
          </a:xfrm>
          <a:prstGeom prst="upArrow">
            <a:avLst>
              <a:gd name="adj1" fmla="val 50000"/>
              <a:gd name="adj2" fmla="val 50000"/>
            </a:avLst>
          </a:prstGeom>
          <a:solidFill>
            <a:srgbClr val="FFD966"/>
          </a:solidFill>
          <a:ln w="9525"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7" name="Google Shape;317;p55"/>
          <p:cNvSpPr txBox="1"/>
          <p:nvPr/>
        </p:nvSpPr>
        <p:spPr>
          <a:xfrm>
            <a:off x="7271833" y="4406033"/>
            <a:ext cx="1587600" cy="1051200"/>
          </a:xfrm>
          <a:prstGeom prst="rect">
            <a:avLst/>
          </a:prstGeom>
          <a:solidFill>
            <a:srgbClr val="EAD1D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t>India: wasp sting treatment</a:t>
            </a:r>
            <a:endParaRPr sz="1900" b="1"/>
          </a:p>
        </p:txBody>
      </p:sp>
      <p:sp>
        <p:nvSpPr>
          <p:cNvPr id="318" name="Google Shape;318;p55"/>
          <p:cNvSpPr/>
          <p:nvPr/>
        </p:nvSpPr>
        <p:spPr>
          <a:xfrm>
            <a:off x="1912167" y="4197333"/>
            <a:ext cx="670800" cy="266100"/>
          </a:xfrm>
          <a:prstGeom prst="rightArrow">
            <a:avLst>
              <a:gd name="adj1" fmla="val 50000"/>
              <a:gd name="adj2" fmla="val 50000"/>
            </a:avLst>
          </a:prstGeom>
          <a:solidFill>
            <a:srgbClr val="F1C232"/>
          </a:solidFill>
          <a:ln w="9525" cap="flat" cmpd="sng">
            <a:solidFill>
              <a:srgbClr val="BF9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9" name="Google Shape;319;p55"/>
          <p:cNvSpPr txBox="1"/>
          <p:nvPr/>
        </p:nvSpPr>
        <p:spPr>
          <a:xfrm>
            <a:off x="190200" y="4502733"/>
            <a:ext cx="2452800" cy="1274700"/>
          </a:xfrm>
          <a:prstGeom prst="rect">
            <a:avLst/>
          </a:prstGeom>
          <a:solidFill>
            <a:srgbClr val="EAD1D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t>Central and South America: Used for inflammation and  sore throat </a:t>
            </a:r>
            <a:endParaRPr sz="1900" b="1"/>
          </a:p>
        </p:txBody>
      </p:sp>
      <p:sp>
        <p:nvSpPr>
          <p:cNvPr id="320" name="Google Shape;320;p55"/>
          <p:cNvSpPr txBox="1"/>
          <p:nvPr/>
        </p:nvSpPr>
        <p:spPr>
          <a:xfrm>
            <a:off x="190200" y="1618133"/>
            <a:ext cx="1386300" cy="961500"/>
          </a:xfrm>
          <a:prstGeom prst="rect">
            <a:avLst/>
          </a:prstGeom>
          <a:solidFill>
            <a:srgbClr val="EAD1D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t>Hawaii: Stop bleeding</a:t>
            </a:r>
            <a:endParaRPr sz="1900" b="1"/>
          </a:p>
        </p:txBody>
      </p:sp>
      <p:sp>
        <p:nvSpPr>
          <p:cNvPr id="321" name="Google Shape;321;p55"/>
          <p:cNvSpPr/>
          <p:nvPr/>
        </p:nvSpPr>
        <p:spPr>
          <a:xfrm>
            <a:off x="659833" y="2557367"/>
            <a:ext cx="201300" cy="470700"/>
          </a:xfrm>
          <a:prstGeom prst="downArrow">
            <a:avLst>
              <a:gd name="adj1" fmla="val 50000"/>
              <a:gd name="adj2" fmla="val 50000"/>
            </a:avLst>
          </a:prstGeom>
          <a:solidFill>
            <a:srgbClr val="F1C232"/>
          </a:solidFill>
          <a:ln w="9525" cap="flat" cmpd="sng">
            <a:solidFill>
              <a:srgbClr val="FFE59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 name="Google Shape;322;p55"/>
          <p:cNvSpPr txBox="1"/>
          <p:nvPr/>
        </p:nvSpPr>
        <p:spPr>
          <a:xfrm>
            <a:off x="7510367" y="2086333"/>
            <a:ext cx="2601600" cy="405300"/>
          </a:xfrm>
          <a:prstGeom prst="rect">
            <a:avLst/>
          </a:prstGeom>
          <a:solidFill>
            <a:srgbClr val="EAD1D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t>China: Cough remedy</a:t>
            </a:r>
            <a:endParaRPr sz="1900" b="1"/>
          </a:p>
        </p:txBody>
      </p:sp>
      <p:sp>
        <p:nvSpPr>
          <p:cNvPr id="323" name="Google Shape;323;p55"/>
          <p:cNvSpPr/>
          <p:nvPr/>
        </p:nvSpPr>
        <p:spPr>
          <a:xfrm>
            <a:off x="8956533" y="2557367"/>
            <a:ext cx="260700" cy="730500"/>
          </a:xfrm>
          <a:prstGeom prst="downArrow">
            <a:avLst>
              <a:gd name="adj1" fmla="val 50000"/>
              <a:gd name="adj2" fmla="val 50000"/>
            </a:avLst>
          </a:prstGeom>
          <a:solidFill>
            <a:srgbClr val="FFD966"/>
          </a:solidFill>
          <a:ln w="9525" cap="flat" cmpd="sng">
            <a:solidFill>
              <a:srgbClr val="FFF2C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 name="Google Shape;324;p55"/>
          <p:cNvSpPr txBox="1"/>
          <p:nvPr/>
        </p:nvSpPr>
        <p:spPr>
          <a:xfrm>
            <a:off x="3224133" y="2854200"/>
            <a:ext cx="1729200" cy="819900"/>
          </a:xfrm>
          <a:prstGeom prst="rect">
            <a:avLst/>
          </a:prstGeom>
          <a:solidFill>
            <a:srgbClr val="EAD1D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t>Caribbean: Eye infection </a:t>
            </a:r>
            <a:endParaRPr sz="1900" b="1"/>
          </a:p>
        </p:txBody>
      </p:sp>
      <p:sp>
        <p:nvSpPr>
          <p:cNvPr id="325" name="Google Shape;325;p55"/>
          <p:cNvSpPr/>
          <p:nvPr/>
        </p:nvSpPr>
        <p:spPr>
          <a:xfrm rot="3253343">
            <a:off x="3104130" y="3544012"/>
            <a:ext cx="399733" cy="470775"/>
          </a:xfrm>
          <a:prstGeom prst="downArrow">
            <a:avLst>
              <a:gd name="adj1" fmla="val 50000"/>
              <a:gd name="adj2" fmla="val 50000"/>
            </a:avLst>
          </a:prstGeom>
          <a:solidFill>
            <a:srgbClr val="FFD966"/>
          </a:solidFill>
          <a:ln w="9525" cap="flat" cmpd="sng">
            <a:solidFill>
              <a:srgbClr val="FFF2C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6"/>
          <p:cNvSpPr txBox="1">
            <a:spLocks noGrp="1"/>
          </p:cNvSpPr>
          <p:nvPr>
            <p:ph type="title"/>
          </p:nvPr>
        </p:nvSpPr>
        <p:spPr>
          <a:xfrm>
            <a:off x="256800" y="83267"/>
            <a:ext cx="11678400" cy="9081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t>Understanding pH (potential hydrogen) </a:t>
            </a:r>
            <a:endParaRPr/>
          </a:p>
        </p:txBody>
      </p:sp>
      <p:sp>
        <p:nvSpPr>
          <p:cNvPr id="331" name="Google Shape;331;p56"/>
          <p:cNvSpPr txBox="1">
            <a:spLocks noGrp="1"/>
          </p:cNvSpPr>
          <p:nvPr>
            <p:ph type="body" idx="1"/>
          </p:nvPr>
        </p:nvSpPr>
        <p:spPr>
          <a:xfrm>
            <a:off x="855154" y="2243350"/>
            <a:ext cx="10028400" cy="44676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US" sz="3300">
                <a:latin typeface="Times New Roman"/>
                <a:ea typeface="Times New Roman"/>
                <a:cs typeface="Times New Roman"/>
                <a:sym typeface="Times New Roman"/>
              </a:rPr>
              <a:t>How to </a:t>
            </a:r>
            <a:r>
              <a:rPr lang="en-US" sz="3300" b="1" u="sng">
                <a:latin typeface="Times New Roman"/>
                <a:ea typeface="Times New Roman"/>
                <a:cs typeface="Times New Roman"/>
                <a:sym typeface="Times New Roman"/>
              </a:rPr>
              <a:t>increase</a:t>
            </a:r>
            <a:r>
              <a:rPr lang="en-US" sz="3300" b="1">
                <a:latin typeface="Times New Roman"/>
                <a:ea typeface="Times New Roman"/>
                <a:cs typeface="Times New Roman"/>
                <a:sym typeface="Times New Roman"/>
              </a:rPr>
              <a:t> </a:t>
            </a:r>
            <a:r>
              <a:rPr lang="en-US" sz="3300">
                <a:latin typeface="Times New Roman"/>
                <a:ea typeface="Times New Roman"/>
                <a:cs typeface="Times New Roman"/>
                <a:sym typeface="Times New Roman"/>
              </a:rPr>
              <a:t>soil pH: Add the base calcium carbonate (CaCO</a:t>
            </a:r>
            <a:r>
              <a:rPr lang="en-US" sz="3300" baseline="-25000">
                <a:latin typeface="Times New Roman"/>
                <a:ea typeface="Times New Roman"/>
                <a:cs typeface="Times New Roman"/>
                <a:sym typeface="Times New Roman"/>
              </a:rPr>
              <a:t>3</a:t>
            </a:r>
            <a:r>
              <a:rPr lang="en-US" sz="3300">
                <a:latin typeface="Times New Roman"/>
                <a:ea typeface="Times New Roman"/>
                <a:cs typeface="Times New Roman"/>
                <a:sym typeface="Times New Roman"/>
              </a:rPr>
              <a:t>) - A chemical compound which is common in rocks </a:t>
            </a:r>
            <a:endParaRPr sz="330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33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US" sz="3300">
                <a:latin typeface="Times New Roman"/>
                <a:ea typeface="Times New Roman"/>
                <a:cs typeface="Times New Roman"/>
                <a:sym typeface="Times New Roman"/>
              </a:rPr>
              <a:t>How to </a:t>
            </a:r>
            <a:r>
              <a:rPr lang="en-US" sz="3300" b="1" u="sng">
                <a:latin typeface="Times New Roman"/>
                <a:ea typeface="Times New Roman"/>
                <a:cs typeface="Times New Roman"/>
                <a:sym typeface="Times New Roman"/>
              </a:rPr>
              <a:t>decrease</a:t>
            </a:r>
            <a:r>
              <a:rPr lang="en-US" sz="3300" b="1">
                <a:latin typeface="Times New Roman"/>
                <a:ea typeface="Times New Roman"/>
                <a:cs typeface="Times New Roman"/>
                <a:sym typeface="Times New Roman"/>
              </a:rPr>
              <a:t> </a:t>
            </a:r>
            <a:r>
              <a:rPr lang="en-US" sz="3300">
                <a:latin typeface="Times New Roman"/>
                <a:ea typeface="Times New Roman"/>
                <a:cs typeface="Times New Roman"/>
                <a:sym typeface="Times New Roman"/>
              </a:rPr>
              <a:t>soil pH: Add organic materials such as pine leaves, composted manure.  Their decomposition creates acidic byproducts.</a:t>
            </a:r>
            <a:endParaRPr sz="3300">
              <a:latin typeface="Times New Roman"/>
              <a:ea typeface="Times New Roman"/>
              <a:cs typeface="Times New Roman"/>
              <a:sym typeface="Times New Roman"/>
            </a:endParaRPr>
          </a:p>
          <a:p>
            <a:pPr marL="0" lvl="0" indent="0" algn="l" rtl="0">
              <a:spcBef>
                <a:spcPts val="0"/>
              </a:spcBef>
              <a:spcAft>
                <a:spcPts val="2100"/>
              </a:spcAft>
              <a:buNone/>
            </a:pPr>
            <a:endParaRPr/>
          </a:p>
        </p:txBody>
      </p:sp>
      <p:sp>
        <p:nvSpPr>
          <p:cNvPr id="332" name="Google Shape;332;p56"/>
          <p:cNvSpPr/>
          <p:nvPr/>
        </p:nvSpPr>
        <p:spPr>
          <a:xfrm>
            <a:off x="239967" y="2710933"/>
            <a:ext cx="288000" cy="442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 name="Google Shape;333;p56"/>
          <p:cNvSpPr/>
          <p:nvPr/>
        </p:nvSpPr>
        <p:spPr>
          <a:xfrm>
            <a:off x="328467" y="4873400"/>
            <a:ext cx="288000" cy="4428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 name="Google Shape;334;p56"/>
          <p:cNvSpPr txBox="1"/>
          <p:nvPr/>
        </p:nvSpPr>
        <p:spPr>
          <a:xfrm>
            <a:off x="213400" y="887700"/>
            <a:ext cx="11765100" cy="1148700"/>
          </a:xfrm>
          <a:prstGeom prst="rect">
            <a:avLst/>
          </a:prstGeom>
          <a:noFill/>
          <a:ln w="9525" cap="flat" cmpd="sng">
            <a:solidFill>
              <a:srgbClr val="D9D9D9"/>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3300" b="1">
                <a:solidFill>
                  <a:schemeClr val="accent3"/>
                </a:solidFill>
                <a:latin typeface="Times New Roman"/>
                <a:ea typeface="Times New Roman"/>
                <a:cs typeface="Times New Roman"/>
                <a:sym typeface="Times New Roman"/>
              </a:rPr>
              <a:t>pH represents how acidic or alkaline a material is. </a:t>
            </a:r>
            <a:endParaRPr sz="3300" b="1">
              <a:solidFill>
                <a:schemeClr val="accent3"/>
              </a:solidFill>
              <a:latin typeface="Times New Roman"/>
              <a:ea typeface="Times New Roman"/>
              <a:cs typeface="Times New Roman"/>
              <a:sym typeface="Times New Roman"/>
            </a:endParaRPr>
          </a:p>
          <a:p>
            <a:pPr marL="0" lvl="0" indent="0" algn="ctr" rtl="0">
              <a:spcBef>
                <a:spcPts val="0"/>
              </a:spcBef>
              <a:spcAft>
                <a:spcPts val="0"/>
              </a:spcAft>
              <a:buNone/>
            </a:pPr>
            <a:r>
              <a:rPr lang="en-US" sz="3300" b="1">
                <a:solidFill>
                  <a:schemeClr val="lt2"/>
                </a:solidFill>
                <a:latin typeface="Times New Roman"/>
                <a:ea typeface="Times New Roman"/>
                <a:cs typeface="Times New Roman"/>
                <a:sym typeface="Times New Roman"/>
              </a:rPr>
              <a:t>pH is measured on a scale of 0 to 14</a:t>
            </a:r>
            <a:endParaRPr sz="1900" b="1">
              <a:solidFill>
                <a:schemeClr val="lt2"/>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7"/>
          <p:cNvSpPr txBox="1">
            <a:spLocks noGrp="1"/>
          </p:cNvSpPr>
          <p:nvPr>
            <p:ph type="title"/>
          </p:nvPr>
        </p:nvSpPr>
        <p:spPr>
          <a:xfrm>
            <a:off x="157233" y="106133"/>
            <a:ext cx="7620000" cy="6449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b="1" u="sng">
                <a:solidFill>
                  <a:srgbClr val="FFFFFF"/>
                </a:solidFill>
                <a:latin typeface="Times New Roman"/>
                <a:ea typeface="Times New Roman"/>
                <a:cs typeface="Times New Roman"/>
                <a:sym typeface="Times New Roman"/>
              </a:rPr>
              <a:t>Scenario</a:t>
            </a:r>
            <a:r>
              <a:rPr lang="en-US">
                <a:solidFill>
                  <a:srgbClr val="FFFFFF"/>
                </a:solidFill>
                <a:latin typeface="Times New Roman"/>
                <a:ea typeface="Times New Roman"/>
                <a:cs typeface="Times New Roman"/>
                <a:sym typeface="Times New Roman"/>
              </a:rPr>
              <a:t>: Tavy is use by various ethnic groups to create usable farmland in rainforests to grow crops however, once the land is used up, degraded soil leads to an increase in pH. </a:t>
            </a:r>
            <a:endParaRPr>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endParaRPr>
              <a:latin typeface="Times New Roman"/>
              <a:ea typeface="Times New Roman"/>
              <a:cs typeface="Times New Roman"/>
              <a:sym typeface="Times New Roman"/>
            </a:endParaRPr>
          </a:p>
          <a:p>
            <a:pPr marL="0" lvl="0" indent="0" algn="ctr" rtl="0">
              <a:spcBef>
                <a:spcPts val="0"/>
              </a:spcBef>
              <a:spcAft>
                <a:spcPts val="0"/>
              </a:spcAft>
              <a:buNone/>
            </a:pPr>
            <a:r>
              <a:rPr lang="en-US">
                <a:latin typeface="Times New Roman"/>
                <a:ea typeface="Times New Roman"/>
                <a:cs typeface="Times New Roman"/>
                <a:sym typeface="Times New Roman"/>
              </a:rPr>
              <a:t>We will plot the data as a graph to determine how soil pH affects periwinkle growth.</a:t>
            </a:r>
            <a:endParaRPr>
              <a:latin typeface="Times New Roman"/>
              <a:ea typeface="Times New Roman"/>
              <a:cs typeface="Times New Roman"/>
              <a:sym typeface="Times New Roman"/>
            </a:endParaRPr>
          </a:p>
        </p:txBody>
      </p:sp>
      <p:pic>
        <p:nvPicPr>
          <p:cNvPr id="340" name="Google Shape;340;p5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720950" y="196333"/>
            <a:ext cx="2595330" cy="3927467"/>
          </a:xfrm>
          <a:prstGeom prst="rect">
            <a:avLst/>
          </a:prstGeom>
          <a:noFill/>
          <a:ln>
            <a:noFill/>
          </a:ln>
        </p:spPr>
      </p:pic>
      <p:pic>
        <p:nvPicPr>
          <p:cNvPr id="341" name="Google Shape;341;p57"/>
          <p:cNvPicPr preferRelativeResize="0"/>
          <p:nvPr/>
        </p:nvPicPr>
        <p:blipFill>
          <a:blip r:embed="rId4">
            <a:alphaModFix/>
          </a:blip>
          <a:stretch>
            <a:fillRect/>
          </a:stretch>
        </p:blipFill>
        <p:spPr>
          <a:xfrm>
            <a:off x="8114067" y="4257000"/>
            <a:ext cx="3809100" cy="252596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1179</Words>
  <Application>Microsoft Macintosh PowerPoint</Application>
  <PresentationFormat>Widescreen</PresentationFormat>
  <Paragraphs>115</Paragraphs>
  <Slides>28</Slides>
  <Notes>28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Oswald</vt:lpstr>
      <vt:lpstr>Average</vt:lpstr>
      <vt:lpstr>Merriweather</vt:lpstr>
      <vt:lpstr>Comic Sans MS</vt:lpstr>
      <vt:lpstr>Cambria</vt:lpstr>
      <vt:lpstr>Times New Roman</vt:lpstr>
      <vt:lpstr>Book Antiqua</vt:lpstr>
      <vt:lpstr>Calibri</vt:lpstr>
      <vt:lpstr>Office Theme</vt:lpstr>
      <vt:lpstr>Office Theme</vt:lpstr>
      <vt:lpstr>Slate</vt:lpstr>
      <vt:lpstr>Simple Light</vt:lpstr>
      <vt:lpstr>The Trouble with Tavy</vt:lpstr>
      <vt:lpstr>Lesson #1</vt:lpstr>
      <vt:lpstr>Do Now: What do all of these species have in common?  </vt:lpstr>
      <vt:lpstr>Identify on your maps the country of Madagascar</vt:lpstr>
      <vt:lpstr>Think/Pair/Share: Based on what these species have in common, what words come to mind when you think about the term: </vt:lpstr>
      <vt:lpstr>Aim: How might species depend on endemic flora?   Do Now: Justify why a human might buy/own a Madagascar periwinkle species.</vt:lpstr>
      <vt:lpstr>Medical uses for Periwinkle </vt:lpstr>
      <vt:lpstr>Understanding pH (potential hydrogen) </vt:lpstr>
      <vt:lpstr>Scenario: Tavy is use by various ethnic groups to create usable farmland in rainforests to grow crops however, once the land is used up, degraded soil leads to an increase in pH.   We will plot the data as a graph to determine how soil pH affects periwinkle growth.</vt:lpstr>
      <vt:lpstr>PowerPoint Presentation</vt:lpstr>
      <vt:lpstr>Student reading on TAVY</vt:lpstr>
      <vt:lpstr>Video on Tavy</vt:lpstr>
      <vt:lpstr>Lesson #2</vt:lpstr>
      <vt:lpstr>Lemurs come from the scientific name “Prosimians” meaning “before Monkeys”.  Lemurs evolved between 40 - 50 million years ago </vt:lpstr>
      <vt:lpstr>Jigsaw Activity </vt:lpstr>
      <vt:lpstr>PowerPoint Presentation</vt:lpstr>
      <vt:lpstr>PowerPoint Presentation</vt:lpstr>
      <vt:lpstr>Individual Stakeholder Cards</vt:lpstr>
      <vt:lpstr>Jean Coco Randrianatoavina Ethnic Group: Bara</vt:lpstr>
      <vt:lpstr>Dr. Nat Quansah 2000 Goldman Prize Recipient Islands and Island Nations Ethnic Group: Merina ("People of the highlands") </vt:lpstr>
      <vt:lpstr>Miora Rakotomalala  Ethnic Group: Betsileo </vt:lpstr>
      <vt:lpstr>Rosey Perkins Owner of: www.Roseyperkins.com</vt:lpstr>
      <vt:lpstr>Data Sources </vt:lpstr>
      <vt:lpstr>Document #1: Resource Map on Vegetation in Madagascar   (SEE PDF)</vt:lpstr>
      <vt:lpstr>Document #2: Interactive Map Deforestation (Use the online simulation) </vt:lpstr>
      <vt:lpstr>Document #3: Ethnic Group data</vt:lpstr>
      <vt:lpstr>Lemur Distribution Document #4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Trouble with Tavy</dc:title>
  <cp:lastModifiedBy>Tyler St Clair</cp:lastModifiedBy>
  <cp:revision>1</cp:revision>
  <dcterms:modified xsi:type="dcterms:W3CDTF">2018-12-21T16:47:47Z</dcterms:modified>
</cp:coreProperties>
</file>